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256" r:id="rId2"/>
    <p:sldId id="283"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7" r:id="rId20"/>
    <p:sldId id="273" r:id="rId21"/>
    <p:sldId id="274" r:id="rId22"/>
    <p:sldId id="275" r:id="rId23"/>
    <p:sldId id="276" r:id="rId24"/>
    <p:sldId id="278" r:id="rId25"/>
    <p:sldId id="279" r:id="rId26"/>
    <p:sldId id="280" r:id="rId27"/>
    <p:sldId id="281" r:id="rId28"/>
    <p:sldId id="282" r:id="rId29"/>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5" d="100"/>
          <a:sy n="95" d="100"/>
        </p:scale>
        <p:origin x="-1254" y="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7A925AEA-6CB1-4179-A921-FB31BC64D6B6}" type="datetimeFigureOut">
              <a:rPr lang="en-US" smtClean="0"/>
              <a:t>10/1/2013</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083A4153-5C4A-4310-8BB6-82148C56FAF7}" type="slidenum">
              <a:rPr lang="en-US" smtClean="0"/>
              <a:t>‹#›</a:t>
            </a:fld>
            <a:endParaRPr lang="en-US"/>
          </a:p>
        </p:txBody>
      </p:sp>
    </p:spTree>
    <p:extLst>
      <p:ext uri="{BB962C8B-B14F-4D97-AF65-F5344CB8AC3E}">
        <p14:creationId xmlns:p14="http://schemas.microsoft.com/office/powerpoint/2010/main" val="17169668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FC06F2B6-4573-4245-825A-A9B2619F28B3}" type="datetimeFigureOut">
              <a:rPr lang="en-US" smtClean="0"/>
              <a:pPr/>
              <a:t>10/1/2013</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86C0F3EF-1522-4364-997D-5360ED864114}" type="slidenum">
              <a:rPr lang="en-US" smtClean="0"/>
              <a:pPr/>
              <a:t>‹#›</a:t>
            </a:fld>
            <a:endParaRPr lang="en-US" dirty="0"/>
          </a:p>
        </p:txBody>
      </p:sp>
    </p:spTree>
    <p:extLst>
      <p:ext uri="{BB962C8B-B14F-4D97-AF65-F5344CB8AC3E}">
        <p14:creationId xmlns:p14="http://schemas.microsoft.com/office/powerpoint/2010/main" val="662153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15</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16</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17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18</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6C0F3EF-1522-4364-997D-5360ED864114}"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173DFE8-9A19-4888-A2EA-0F3DE8DFA975}" type="datetimeFigureOut">
              <a:rPr lang="en-US" smtClean="0"/>
              <a:pPr/>
              <a:t>10/1/2013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4C169A9-95E6-4A04-A379-CBBE0E6EBA16}"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73DFE8-9A19-4888-A2EA-0F3DE8DFA975}" type="datetimeFigureOut">
              <a:rPr lang="en-US" smtClean="0"/>
              <a:pPr/>
              <a:t>10/1/2013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4C169A9-95E6-4A04-A379-CBBE0E6EBA16}"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73DFE8-9A19-4888-A2EA-0F3DE8DFA975}" type="datetimeFigureOut">
              <a:rPr lang="en-US" smtClean="0"/>
              <a:pPr/>
              <a:t>10/1/2013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4C169A9-95E6-4A04-A379-CBBE0E6EBA16}"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73DFE8-9A19-4888-A2EA-0F3DE8DFA975}" type="datetimeFigureOut">
              <a:rPr lang="en-US" smtClean="0"/>
              <a:pPr/>
              <a:t>10/1/2013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4C169A9-95E6-4A04-A379-CBBE0E6EBA16}"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173DFE8-9A19-4888-A2EA-0F3DE8DFA975}" type="datetimeFigureOut">
              <a:rPr lang="en-US" smtClean="0"/>
              <a:pPr/>
              <a:t>10/1/2013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4C169A9-95E6-4A04-A379-CBBE0E6EBA16}"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173DFE8-9A19-4888-A2EA-0F3DE8DFA975}" type="datetimeFigureOut">
              <a:rPr lang="en-US" smtClean="0"/>
              <a:pPr/>
              <a:t>10/1/2013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4C169A9-95E6-4A04-A379-CBBE0E6EBA16}"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173DFE8-9A19-4888-A2EA-0F3DE8DFA975}" type="datetimeFigureOut">
              <a:rPr lang="en-US" smtClean="0"/>
              <a:pPr/>
              <a:t>10/1/2013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4C169A9-95E6-4A04-A379-CBBE0E6EBA16}"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173DFE8-9A19-4888-A2EA-0F3DE8DFA975}" type="datetimeFigureOut">
              <a:rPr lang="en-US" smtClean="0"/>
              <a:pPr/>
              <a:t>10/1/2013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4C169A9-95E6-4A04-A379-CBBE0E6EBA16}"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73DFE8-9A19-4888-A2EA-0F3DE8DFA975}" type="datetimeFigureOut">
              <a:rPr lang="en-US" smtClean="0"/>
              <a:pPr/>
              <a:t>10/1/2013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4C169A9-95E6-4A04-A379-CBBE0E6EBA16}"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73DFE8-9A19-4888-A2EA-0F3DE8DFA975}" type="datetimeFigureOut">
              <a:rPr lang="en-US" smtClean="0"/>
              <a:pPr/>
              <a:t>10/1/2013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4C169A9-95E6-4A04-A379-CBBE0E6EBA16}"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73DFE8-9A19-4888-A2EA-0F3DE8DFA975}" type="datetimeFigureOut">
              <a:rPr lang="en-US" smtClean="0"/>
              <a:pPr/>
              <a:t>10/1/2013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4C169A9-95E6-4A04-A379-CBBE0E6EBA16}"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8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73DFE8-9A19-4888-A2EA-0F3DE8DFA975}" type="datetimeFigureOut">
              <a:rPr lang="en-US" smtClean="0"/>
              <a:pPr/>
              <a:t>10/1/2013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C169A9-95E6-4A04-A379-CBBE0E6EBA1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gif"/><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29000" y="609600"/>
            <a:ext cx="5410200" cy="1470025"/>
          </a:xfrm>
        </p:spPr>
        <p:txBody>
          <a:bodyPr>
            <a:normAutofit/>
          </a:bodyPr>
          <a:lstStyle/>
          <a:p>
            <a:r>
              <a:rPr lang="en-US" sz="6600" b="1" dirty="0" smtClean="0">
                <a:solidFill>
                  <a:schemeClr val="accent6">
                    <a:lumMod val="75000"/>
                  </a:schemeClr>
                </a:solidFill>
              </a:rPr>
              <a:t>MEXICO</a:t>
            </a:r>
            <a:endParaRPr lang="en-US" sz="6600" b="1" dirty="0">
              <a:solidFill>
                <a:schemeClr val="accent6">
                  <a:lumMod val="75000"/>
                </a:schemeClr>
              </a:solidFill>
            </a:endParaRPr>
          </a:p>
        </p:txBody>
      </p:sp>
      <p:sp>
        <p:nvSpPr>
          <p:cNvPr id="3" name="Subtitle 2"/>
          <p:cNvSpPr>
            <a:spLocks noGrp="1"/>
          </p:cNvSpPr>
          <p:nvPr>
            <p:ph type="subTitle" idx="1"/>
          </p:nvPr>
        </p:nvSpPr>
        <p:spPr>
          <a:xfrm>
            <a:off x="3352800" y="2286000"/>
            <a:ext cx="5486400" cy="3657600"/>
          </a:xfrm>
        </p:spPr>
        <p:txBody>
          <a:bodyPr>
            <a:noAutofit/>
          </a:bodyPr>
          <a:lstStyle/>
          <a:p>
            <a:r>
              <a:rPr lang="en-US" sz="3600" dirty="0" smtClean="0">
                <a:solidFill>
                  <a:schemeClr val="bg1"/>
                </a:solidFill>
              </a:rPr>
              <a:t>Pages </a:t>
            </a:r>
          </a:p>
          <a:p>
            <a:r>
              <a:rPr lang="en-US" sz="3600" dirty="0" smtClean="0">
                <a:solidFill>
                  <a:schemeClr val="bg1"/>
                </a:solidFill>
              </a:rPr>
              <a:t>198 -205 </a:t>
            </a:r>
          </a:p>
          <a:p>
            <a:r>
              <a:rPr lang="en-US" sz="3600" dirty="0" smtClean="0">
                <a:solidFill>
                  <a:schemeClr val="bg1"/>
                </a:solidFill>
              </a:rPr>
              <a:t>&amp;</a:t>
            </a:r>
          </a:p>
          <a:p>
            <a:r>
              <a:rPr lang="en-US" sz="3600" dirty="0" smtClean="0">
                <a:solidFill>
                  <a:schemeClr val="bg1"/>
                </a:solidFill>
              </a:rPr>
              <a:t>212 - 219</a:t>
            </a:r>
            <a:endParaRPr lang="en-US" sz="3600" dirty="0">
              <a:solidFill>
                <a:schemeClr val="bg1"/>
              </a:solidFill>
            </a:endParaRPr>
          </a:p>
        </p:txBody>
      </p:sp>
      <p:pic>
        <p:nvPicPr>
          <p:cNvPr id="23554" name="Picture 2" descr="http://www.caminternational.org/CMSAssets/Sites/Site_02/Image/MexicoGlobe(1).jpg"/>
          <p:cNvPicPr>
            <a:picLocks noChangeAspect="1" noChangeArrowheads="1"/>
          </p:cNvPicPr>
          <p:nvPr/>
        </p:nvPicPr>
        <p:blipFill>
          <a:blip r:embed="rId3" cstate="print"/>
          <a:srcRect/>
          <a:stretch>
            <a:fillRect/>
          </a:stretch>
        </p:blipFill>
        <p:spPr bwMode="auto">
          <a:xfrm>
            <a:off x="838200" y="1981200"/>
            <a:ext cx="2743200" cy="27432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0200" y="914400"/>
            <a:ext cx="3505200" cy="1143000"/>
          </a:xfrm>
        </p:spPr>
        <p:txBody>
          <a:bodyPr>
            <a:normAutofit fontScale="90000"/>
          </a:bodyPr>
          <a:lstStyle/>
          <a:p>
            <a:r>
              <a:rPr lang="en-US" dirty="0" smtClean="0">
                <a:solidFill>
                  <a:schemeClr val="bg1"/>
                </a:solidFill>
              </a:rPr>
              <a:t>Section 1: Chapter Atlas</a:t>
            </a:r>
            <a:br>
              <a:rPr lang="en-US" dirty="0" smtClean="0">
                <a:solidFill>
                  <a:schemeClr val="bg1"/>
                </a:solidFill>
              </a:rPr>
            </a:br>
            <a:r>
              <a:rPr lang="en-US" dirty="0" smtClean="0">
                <a:solidFill>
                  <a:schemeClr val="bg1"/>
                </a:solidFill>
              </a:rPr>
              <a:t>Pages 198 - 205</a:t>
            </a:r>
            <a:endParaRPr lang="en-US" dirty="0"/>
          </a:p>
        </p:txBody>
      </p:sp>
      <p:sp>
        <p:nvSpPr>
          <p:cNvPr id="3" name="Content Placeholder 2"/>
          <p:cNvSpPr>
            <a:spLocks noGrp="1"/>
          </p:cNvSpPr>
          <p:nvPr>
            <p:ph idx="1"/>
          </p:nvPr>
        </p:nvSpPr>
        <p:spPr>
          <a:xfrm>
            <a:off x="0" y="533400"/>
            <a:ext cx="5486400" cy="5715000"/>
          </a:xfrm>
        </p:spPr>
        <p:txBody>
          <a:bodyPr>
            <a:normAutofit fontScale="92500"/>
          </a:bodyPr>
          <a:lstStyle/>
          <a:p>
            <a:r>
              <a:rPr lang="en-US" b="1" dirty="0" smtClean="0">
                <a:solidFill>
                  <a:schemeClr val="accent6">
                    <a:lumMod val="75000"/>
                  </a:schemeClr>
                </a:solidFill>
              </a:rPr>
              <a:t>Climates of Mexico</a:t>
            </a:r>
          </a:p>
          <a:p>
            <a:pPr lvl="1"/>
            <a:r>
              <a:rPr lang="en-US" b="1" dirty="0" smtClean="0">
                <a:solidFill>
                  <a:schemeClr val="accent6">
                    <a:lumMod val="75000"/>
                  </a:schemeClr>
                </a:solidFill>
              </a:rPr>
              <a:t>Baja California and Northern Mexico are very dry. Two large deserts cover much of northern Mexico. </a:t>
            </a:r>
          </a:p>
          <a:p>
            <a:pPr lvl="1"/>
            <a:r>
              <a:rPr lang="en-US" b="1" dirty="0" smtClean="0">
                <a:solidFill>
                  <a:schemeClr val="accent6">
                    <a:lumMod val="75000"/>
                  </a:schemeClr>
                </a:solidFill>
              </a:rPr>
              <a:t>Southern Mexico receives more rain than the northern part. </a:t>
            </a:r>
          </a:p>
          <a:p>
            <a:pPr lvl="1"/>
            <a:r>
              <a:rPr lang="en-US" b="1" dirty="0" smtClean="0">
                <a:solidFill>
                  <a:schemeClr val="accent6">
                    <a:lumMod val="75000"/>
                  </a:schemeClr>
                </a:solidFill>
              </a:rPr>
              <a:t>In late summer and early fall hurricanes hit the tropics region. </a:t>
            </a:r>
          </a:p>
          <a:p>
            <a:pPr lvl="1"/>
            <a:r>
              <a:rPr lang="en-US" b="1" dirty="0" smtClean="0">
                <a:solidFill>
                  <a:schemeClr val="accent6">
                    <a:lumMod val="75000"/>
                  </a:schemeClr>
                </a:solidFill>
              </a:rPr>
              <a:t>Temperatures do not very much in the tropics but they do vary more dramatically in the northern regions. </a:t>
            </a:r>
            <a:endParaRPr lang="en-US" dirty="0" smtClean="0"/>
          </a:p>
        </p:txBody>
      </p:sp>
      <p:pic>
        <p:nvPicPr>
          <p:cNvPr id="33794" name="Picture 2" descr="http://www.backyardnature.net/mexnat/map-rain.gif"/>
          <p:cNvPicPr>
            <a:picLocks noChangeAspect="1" noChangeArrowheads="1"/>
          </p:cNvPicPr>
          <p:nvPr/>
        </p:nvPicPr>
        <p:blipFill>
          <a:blip r:embed="rId3" cstate="print"/>
          <a:srcRect/>
          <a:stretch>
            <a:fillRect/>
          </a:stretch>
        </p:blipFill>
        <p:spPr bwMode="auto">
          <a:xfrm>
            <a:off x="5486400" y="3276600"/>
            <a:ext cx="3355947" cy="23701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Section 1: Chapter Atlas</a:t>
            </a:r>
            <a:br>
              <a:rPr lang="en-US" dirty="0" smtClean="0">
                <a:solidFill>
                  <a:schemeClr val="bg1"/>
                </a:solidFill>
              </a:rPr>
            </a:br>
            <a:r>
              <a:rPr lang="en-US" dirty="0" smtClean="0">
                <a:solidFill>
                  <a:schemeClr val="bg1"/>
                </a:solidFill>
              </a:rPr>
              <a:t>Pages 198 - 205</a:t>
            </a:r>
            <a:endParaRPr lang="en-US" dirty="0"/>
          </a:p>
        </p:txBody>
      </p:sp>
      <p:sp>
        <p:nvSpPr>
          <p:cNvPr id="3" name="Content Placeholder 2"/>
          <p:cNvSpPr>
            <a:spLocks noGrp="1"/>
          </p:cNvSpPr>
          <p:nvPr>
            <p:ph idx="1"/>
          </p:nvPr>
        </p:nvSpPr>
        <p:spPr>
          <a:xfrm>
            <a:off x="0" y="1600200"/>
            <a:ext cx="8686800" cy="5257800"/>
          </a:xfrm>
        </p:spPr>
        <p:txBody>
          <a:bodyPr>
            <a:normAutofit fontScale="92500" lnSpcReduction="10000"/>
          </a:bodyPr>
          <a:lstStyle/>
          <a:p>
            <a:r>
              <a:rPr lang="en-US" b="1" dirty="0" smtClean="0">
                <a:solidFill>
                  <a:schemeClr val="accent6">
                    <a:lumMod val="75000"/>
                  </a:schemeClr>
                </a:solidFill>
              </a:rPr>
              <a:t>Climates of Mexico</a:t>
            </a:r>
          </a:p>
          <a:p>
            <a:pPr lvl="1"/>
            <a:r>
              <a:rPr lang="en-US" b="1" dirty="0" smtClean="0">
                <a:solidFill>
                  <a:schemeClr val="accent6">
                    <a:lumMod val="75000"/>
                  </a:schemeClr>
                </a:solidFill>
              </a:rPr>
              <a:t>Altitude also affects the climate in Mexico.</a:t>
            </a:r>
          </a:p>
          <a:p>
            <a:pPr lvl="1"/>
            <a:r>
              <a:rPr lang="en-US" b="1" dirty="0" smtClean="0">
                <a:solidFill>
                  <a:schemeClr val="accent6">
                    <a:lumMod val="75000"/>
                  </a:schemeClr>
                </a:solidFill>
              </a:rPr>
              <a:t>The higher you go the cooler the temperature. So even in the Tropics there are cities that have mild temperatures. </a:t>
            </a:r>
          </a:p>
          <a:p>
            <a:pPr lvl="1"/>
            <a:r>
              <a:rPr lang="en-US" b="1" dirty="0" smtClean="0">
                <a:solidFill>
                  <a:schemeClr val="accent6">
                    <a:lumMod val="75000"/>
                  </a:schemeClr>
                </a:solidFill>
              </a:rPr>
              <a:t>Fewer people live in the north because it is too dry and they can’t grow crops there. </a:t>
            </a:r>
          </a:p>
          <a:p>
            <a:pPr lvl="1"/>
            <a:r>
              <a:rPr lang="en-US" b="1" dirty="0" smtClean="0">
                <a:solidFill>
                  <a:schemeClr val="accent6">
                    <a:lumMod val="75000"/>
                  </a:schemeClr>
                </a:solidFill>
              </a:rPr>
              <a:t>In Central Mexico the climate is cooler and there is more rain so crops can grow there. This means that more people live there. </a:t>
            </a:r>
          </a:p>
          <a:p>
            <a:pPr lvl="1"/>
            <a:r>
              <a:rPr lang="en-US" b="1" dirty="0" smtClean="0">
                <a:solidFill>
                  <a:schemeClr val="accent6">
                    <a:lumMod val="75000"/>
                  </a:schemeClr>
                </a:solidFill>
              </a:rPr>
              <a:t>Further south there are thick rainforests. This makes it hard to travel so less people chose to live here.  </a:t>
            </a:r>
            <a:endParaRPr lang="en-US" b="1" dirty="0">
              <a:solidFill>
                <a:schemeClr val="accent6">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Section 1: Chapter Atlas</a:t>
            </a:r>
            <a:br>
              <a:rPr lang="en-US" dirty="0" smtClean="0">
                <a:solidFill>
                  <a:schemeClr val="bg1"/>
                </a:solidFill>
              </a:rPr>
            </a:br>
            <a:r>
              <a:rPr lang="en-US" dirty="0" smtClean="0">
                <a:solidFill>
                  <a:schemeClr val="bg1"/>
                </a:solidFill>
              </a:rPr>
              <a:t>Pages 198 - 205</a:t>
            </a:r>
            <a:endParaRPr lang="en-US" dirty="0"/>
          </a:p>
        </p:txBody>
      </p:sp>
      <p:sp>
        <p:nvSpPr>
          <p:cNvPr id="3" name="Content Placeholder 2"/>
          <p:cNvSpPr>
            <a:spLocks noGrp="1"/>
          </p:cNvSpPr>
          <p:nvPr>
            <p:ph idx="1"/>
          </p:nvPr>
        </p:nvSpPr>
        <p:spPr>
          <a:xfrm>
            <a:off x="0" y="1600200"/>
            <a:ext cx="5943600" cy="4525963"/>
          </a:xfrm>
        </p:spPr>
        <p:txBody>
          <a:bodyPr/>
          <a:lstStyle/>
          <a:p>
            <a:r>
              <a:rPr lang="en-US" b="1" dirty="0" smtClean="0">
                <a:solidFill>
                  <a:schemeClr val="accent6">
                    <a:lumMod val="75000"/>
                  </a:schemeClr>
                </a:solidFill>
              </a:rPr>
              <a:t>Ecosystems of Mexico</a:t>
            </a:r>
          </a:p>
          <a:p>
            <a:pPr lvl="1"/>
            <a:r>
              <a:rPr lang="en-US" b="1" dirty="0" smtClean="0">
                <a:solidFill>
                  <a:schemeClr val="accent6">
                    <a:lumMod val="75000"/>
                  </a:schemeClr>
                </a:solidFill>
              </a:rPr>
              <a:t>Deserts of northwest Mexico are dry with little vegetation.</a:t>
            </a:r>
          </a:p>
          <a:p>
            <a:pPr lvl="1"/>
            <a:r>
              <a:rPr lang="en-US" b="1" dirty="0" smtClean="0">
                <a:solidFill>
                  <a:schemeClr val="accent6">
                    <a:lumMod val="75000"/>
                  </a:schemeClr>
                </a:solidFill>
              </a:rPr>
              <a:t>The Gulf and Pacific Coastal Lowlands are dry in the north but support agriculture in the south. </a:t>
            </a:r>
          </a:p>
          <a:p>
            <a:pPr lvl="1"/>
            <a:r>
              <a:rPr lang="en-US" b="1" dirty="0" smtClean="0">
                <a:solidFill>
                  <a:schemeClr val="accent6">
                    <a:lumMod val="75000"/>
                  </a:schemeClr>
                </a:solidFill>
              </a:rPr>
              <a:t>In the far south dense rainforests cover the land and provide a home to diverse wildlife. </a:t>
            </a:r>
          </a:p>
          <a:p>
            <a:endParaRPr lang="en-US" dirty="0"/>
          </a:p>
        </p:txBody>
      </p:sp>
      <p:pic>
        <p:nvPicPr>
          <p:cNvPr id="35842" name="Picture 2" descr="http://www.sierraclub.org/sierrasportsmen/images/pronghorn.jpg"/>
          <p:cNvPicPr>
            <a:picLocks noChangeAspect="1" noChangeArrowheads="1"/>
          </p:cNvPicPr>
          <p:nvPr/>
        </p:nvPicPr>
        <p:blipFill>
          <a:blip r:embed="rId3" cstate="print"/>
          <a:srcRect l="30769"/>
          <a:stretch>
            <a:fillRect/>
          </a:stretch>
        </p:blipFill>
        <p:spPr bwMode="auto">
          <a:xfrm>
            <a:off x="6400800" y="1447800"/>
            <a:ext cx="2571750" cy="2466975"/>
          </a:xfrm>
          <a:prstGeom prst="rect">
            <a:avLst/>
          </a:prstGeom>
          <a:noFill/>
        </p:spPr>
      </p:pic>
      <p:pic>
        <p:nvPicPr>
          <p:cNvPr id="35844" name="Picture 4" descr="http://farm5.staticflickr.com/4132/5008376479_d0075e0d74_z.jpg"/>
          <p:cNvPicPr>
            <a:picLocks noChangeAspect="1" noChangeArrowheads="1"/>
          </p:cNvPicPr>
          <p:nvPr/>
        </p:nvPicPr>
        <p:blipFill>
          <a:blip r:embed="rId4" cstate="print"/>
          <a:srcRect/>
          <a:stretch>
            <a:fillRect/>
          </a:stretch>
        </p:blipFill>
        <p:spPr bwMode="auto">
          <a:xfrm>
            <a:off x="6096000" y="4267200"/>
            <a:ext cx="2854912" cy="1904762"/>
          </a:xfrm>
          <a:prstGeom prst="rect">
            <a:avLst/>
          </a:prstGeom>
          <a:noFill/>
        </p:spPr>
      </p:pic>
      <p:sp>
        <p:nvSpPr>
          <p:cNvPr id="6" name="Rectangle 5"/>
          <p:cNvSpPr/>
          <p:nvPr/>
        </p:nvSpPr>
        <p:spPr>
          <a:xfrm>
            <a:off x="6303992" y="3429000"/>
            <a:ext cx="2840008" cy="830997"/>
          </a:xfrm>
          <a:prstGeom prst="rect">
            <a:avLst/>
          </a:prstGeom>
          <a:noFill/>
        </p:spPr>
        <p:txBody>
          <a:bodyPr wrap="none" lIns="91440" tIns="45720" rIns="91440" bIns="45720">
            <a:spAutoFit/>
          </a:bodyPr>
          <a:lstStyle/>
          <a:p>
            <a:pPr algn="ctr"/>
            <a:r>
              <a:rPr lang="en-US" sz="2400" b="1" cap="none" spc="0" dirty="0" smtClean="0">
                <a:ln w="1905"/>
                <a:effectLst>
                  <a:innerShdw blurRad="69850" dist="43180" dir="5400000">
                    <a:srgbClr val="000000">
                      <a:alpha val="65000"/>
                    </a:srgbClr>
                  </a:innerShdw>
                </a:effectLst>
              </a:rPr>
              <a:t>Pronghorn Antelope </a:t>
            </a:r>
          </a:p>
          <a:p>
            <a:pPr algn="ctr"/>
            <a:r>
              <a:rPr lang="en-US" sz="2400" b="1" dirty="0" smtClean="0">
                <a:ln w="1905"/>
                <a:effectLst>
                  <a:innerShdw blurRad="69850" dist="43180" dir="5400000">
                    <a:srgbClr val="000000">
                      <a:alpha val="65000"/>
                    </a:srgbClr>
                  </a:innerShdw>
                </a:effectLst>
              </a:rPr>
              <a:t>Northern Mexico</a:t>
            </a:r>
            <a:endParaRPr lang="en-US" sz="2400" b="1" cap="none" spc="0" dirty="0">
              <a:ln w="1905"/>
              <a:effectLst>
                <a:innerShdw blurRad="69850" dist="43180" dir="5400000">
                  <a:srgbClr val="000000">
                    <a:alpha val="65000"/>
                  </a:srgbClr>
                </a:innerShdw>
              </a:effectLst>
            </a:endParaRPr>
          </a:p>
        </p:txBody>
      </p:sp>
      <p:sp>
        <p:nvSpPr>
          <p:cNvPr id="7" name="Rectangle 6"/>
          <p:cNvSpPr/>
          <p:nvPr/>
        </p:nvSpPr>
        <p:spPr>
          <a:xfrm>
            <a:off x="5430226" y="6027003"/>
            <a:ext cx="3713774" cy="830997"/>
          </a:xfrm>
          <a:prstGeom prst="rect">
            <a:avLst/>
          </a:prstGeom>
          <a:noFill/>
        </p:spPr>
        <p:txBody>
          <a:bodyPr wrap="none" lIns="91440" tIns="45720" rIns="91440" bIns="45720">
            <a:spAutoFit/>
          </a:bodyPr>
          <a:lstStyle/>
          <a:p>
            <a:pPr algn="ctr"/>
            <a:r>
              <a:rPr lang="en-US" sz="2400" b="1" cap="none" spc="0" dirty="0" smtClean="0">
                <a:ln w="1905"/>
                <a:solidFill>
                  <a:schemeClr val="accent6">
                    <a:lumMod val="75000"/>
                  </a:schemeClr>
                </a:solidFill>
                <a:effectLst>
                  <a:innerShdw blurRad="69850" dist="43180" dir="5400000">
                    <a:srgbClr val="000000">
                      <a:alpha val="65000"/>
                    </a:srgbClr>
                  </a:innerShdw>
                </a:effectLst>
              </a:rPr>
              <a:t>Mexi</a:t>
            </a:r>
            <a:r>
              <a:rPr lang="en-US" sz="2400" b="1" dirty="0" smtClean="0">
                <a:ln w="1905"/>
                <a:solidFill>
                  <a:schemeClr val="accent6">
                    <a:lumMod val="75000"/>
                  </a:schemeClr>
                </a:solidFill>
                <a:effectLst>
                  <a:innerShdw blurRad="69850" dist="43180" dir="5400000">
                    <a:srgbClr val="000000">
                      <a:alpha val="65000"/>
                    </a:srgbClr>
                  </a:innerShdw>
                </a:effectLst>
              </a:rPr>
              <a:t>can Redknee Tarantula</a:t>
            </a:r>
          </a:p>
          <a:p>
            <a:pPr algn="ctr"/>
            <a:r>
              <a:rPr lang="en-US" sz="2400" b="1" cap="none" spc="0" dirty="0" smtClean="0">
                <a:ln w="1905"/>
                <a:solidFill>
                  <a:schemeClr val="accent6">
                    <a:lumMod val="75000"/>
                  </a:schemeClr>
                </a:solidFill>
                <a:effectLst>
                  <a:innerShdw blurRad="69850" dist="43180" dir="5400000">
                    <a:srgbClr val="000000">
                      <a:alpha val="65000"/>
                    </a:srgbClr>
                  </a:innerShdw>
                </a:effectLst>
              </a:rPr>
              <a:t>Southern Mexico</a:t>
            </a:r>
            <a:endParaRPr lang="en-US" sz="2400" b="1" cap="none" spc="0" dirty="0">
              <a:ln w="1905"/>
              <a:solidFill>
                <a:schemeClr val="accent6">
                  <a:lumMod val="75000"/>
                </a:schemeClr>
              </a:soli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5842"/>
                                        </p:tgtEl>
                                        <p:attrNameLst>
                                          <p:attrName>style.visibility</p:attrName>
                                        </p:attrNameLst>
                                      </p:cBhvr>
                                      <p:to>
                                        <p:strVal val="visible"/>
                                      </p:to>
                                    </p:set>
                                    <p:animEffect transition="in" filter="blinds(horizontal)">
                                      <p:cBhvr>
                                        <p:cTn id="12" dur="500"/>
                                        <p:tgtEl>
                                          <p:spTgt spid="35842"/>
                                        </p:tgtEl>
                                      </p:cBhvr>
                                    </p:animEffect>
                                  </p:childTnLst>
                                </p:cTn>
                              </p:par>
                              <p:par>
                                <p:cTn id="13" presetID="3" presetClass="entr" presetSubtype="1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blinds(horizontal)">
                                      <p:cBhvr>
                                        <p:cTn id="15" dur="500"/>
                                        <p:tgtEl>
                                          <p:spTgt spid="6">
                                            <p:txEl>
                                              <p:pRg st="0" end="0"/>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blinds(horizontal)">
                                      <p:cBhvr>
                                        <p:cTn id="18" dur="5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linds(horizontal)">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blinds(horizontal)">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35844"/>
                                        </p:tgtEl>
                                        <p:attrNameLst>
                                          <p:attrName>style.visibility</p:attrName>
                                        </p:attrNameLst>
                                      </p:cBhvr>
                                      <p:to>
                                        <p:strVal val="visible"/>
                                      </p:to>
                                    </p:set>
                                    <p:animEffect transition="in" filter="blinds(horizontal)">
                                      <p:cBhvr>
                                        <p:cTn id="33" dur="500"/>
                                        <p:tgtEl>
                                          <p:spTgt spid="35844"/>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linds(horizontal)">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257800" cy="1143000"/>
          </a:xfrm>
        </p:spPr>
        <p:txBody>
          <a:bodyPr>
            <a:normAutofit fontScale="90000"/>
          </a:bodyPr>
          <a:lstStyle/>
          <a:p>
            <a:r>
              <a:rPr lang="en-US" dirty="0" smtClean="0">
                <a:solidFill>
                  <a:schemeClr val="bg1"/>
                </a:solidFill>
              </a:rPr>
              <a:t>Section 1: Chapter Atlas</a:t>
            </a:r>
            <a:br>
              <a:rPr lang="en-US" dirty="0" smtClean="0">
                <a:solidFill>
                  <a:schemeClr val="bg1"/>
                </a:solidFill>
              </a:rPr>
            </a:br>
            <a:r>
              <a:rPr lang="en-US" dirty="0" smtClean="0">
                <a:solidFill>
                  <a:schemeClr val="bg1"/>
                </a:solidFill>
              </a:rPr>
              <a:t>Pages 198 - 205</a:t>
            </a:r>
            <a:endParaRPr lang="en-US" dirty="0"/>
          </a:p>
        </p:txBody>
      </p:sp>
      <p:sp>
        <p:nvSpPr>
          <p:cNvPr id="3" name="Content Placeholder 2"/>
          <p:cNvSpPr>
            <a:spLocks noGrp="1"/>
          </p:cNvSpPr>
          <p:nvPr>
            <p:ph idx="1"/>
          </p:nvPr>
        </p:nvSpPr>
        <p:spPr>
          <a:xfrm>
            <a:off x="228600" y="2133600"/>
            <a:ext cx="8229600" cy="4525963"/>
          </a:xfrm>
        </p:spPr>
        <p:txBody>
          <a:bodyPr>
            <a:normAutofit lnSpcReduction="10000"/>
          </a:bodyPr>
          <a:lstStyle/>
          <a:p>
            <a:r>
              <a:rPr lang="en-US" b="1" dirty="0" smtClean="0">
                <a:solidFill>
                  <a:schemeClr val="accent6">
                    <a:lumMod val="75000"/>
                  </a:schemeClr>
                </a:solidFill>
              </a:rPr>
              <a:t>Natural Resources of Mexico</a:t>
            </a:r>
          </a:p>
          <a:p>
            <a:pPr lvl="1"/>
            <a:r>
              <a:rPr lang="en-US" b="1" dirty="0" smtClean="0">
                <a:solidFill>
                  <a:schemeClr val="accent6">
                    <a:lumMod val="75000"/>
                  </a:schemeClr>
                </a:solidFill>
              </a:rPr>
              <a:t>Mexico produces more silver than any other country.</a:t>
            </a:r>
          </a:p>
          <a:p>
            <a:pPr lvl="1"/>
            <a:r>
              <a:rPr lang="en-US" b="1" dirty="0" smtClean="0">
                <a:solidFill>
                  <a:schemeClr val="accent6">
                    <a:lumMod val="75000"/>
                  </a:schemeClr>
                </a:solidFill>
              </a:rPr>
              <a:t>Copper, Iron, Gold, Zinc, and lead are also mined.</a:t>
            </a:r>
          </a:p>
          <a:p>
            <a:pPr lvl="1"/>
            <a:r>
              <a:rPr lang="en-US" b="1" dirty="0" smtClean="0">
                <a:solidFill>
                  <a:schemeClr val="accent6">
                    <a:lumMod val="75000"/>
                  </a:schemeClr>
                </a:solidFill>
              </a:rPr>
              <a:t>Natural Gas and Hydroelectric Power are also resources. </a:t>
            </a:r>
          </a:p>
          <a:p>
            <a:pPr lvl="1"/>
            <a:r>
              <a:rPr lang="en-US" b="1" dirty="0" smtClean="0">
                <a:solidFill>
                  <a:schemeClr val="accent6">
                    <a:lumMod val="75000"/>
                  </a:schemeClr>
                </a:solidFill>
              </a:rPr>
              <a:t>Mexico’s most important resource is oil. Selling the oil helps Mexico’s economy but it also makes them dependent upon those who buy the oil and also on the availability of the oil. </a:t>
            </a:r>
          </a:p>
        </p:txBody>
      </p:sp>
      <p:pic>
        <p:nvPicPr>
          <p:cNvPr id="41986" name="Picture 2" descr="http://www.zealllc.com/c2005/Zeal072905A.gif"/>
          <p:cNvPicPr>
            <a:picLocks noChangeAspect="1" noChangeArrowheads="1"/>
          </p:cNvPicPr>
          <p:nvPr/>
        </p:nvPicPr>
        <p:blipFill>
          <a:blip r:embed="rId3" cstate="print"/>
          <a:srcRect/>
          <a:stretch>
            <a:fillRect/>
          </a:stretch>
        </p:blipFill>
        <p:spPr bwMode="auto">
          <a:xfrm>
            <a:off x="5714999" y="228600"/>
            <a:ext cx="3374571" cy="2362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3581400" cy="2209800"/>
          </a:xfrm>
        </p:spPr>
        <p:txBody>
          <a:bodyPr>
            <a:normAutofit fontScale="90000"/>
          </a:bodyPr>
          <a:lstStyle/>
          <a:p>
            <a:r>
              <a:rPr lang="en-US" dirty="0" smtClean="0">
                <a:solidFill>
                  <a:schemeClr val="bg1"/>
                </a:solidFill>
              </a:rPr>
              <a:t>Section 1: Chapter Atlas</a:t>
            </a:r>
            <a:br>
              <a:rPr lang="en-US" dirty="0" smtClean="0">
                <a:solidFill>
                  <a:schemeClr val="bg1"/>
                </a:solidFill>
              </a:rPr>
            </a:br>
            <a:r>
              <a:rPr lang="en-US" dirty="0" smtClean="0">
                <a:solidFill>
                  <a:schemeClr val="bg1"/>
                </a:solidFill>
              </a:rPr>
              <a:t>Pages 198 - 205</a:t>
            </a:r>
            <a:endParaRPr lang="en-US" dirty="0"/>
          </a:p>
        </p:txBody>
      </p:sp>
      <p:sp>
        <p:nvSpPr>
          <p:cNvPr id="3" name="Content Placeholder 2"/>
          <p:cNvSpPr>
            <a:spLocks noGrp="1"/>
          </p:cNvSpPr>
          <p:nvPr>
            <p:ph idx="1"/>
          </p:nvPr>
        </p:nvSpPr>
        <p:spPr>
          <a:xfrm>
            <a:off x="0" y="4114800"/>
            <a:ext cx="9144000" cy="2743200"/>
          </a:xfrm>
        </p:spPr>
        <p:txBody>
          <a:bodyPr>
            <a:normAutofit fontScale="92500" lnSpcReduction="20000"/>
          </a:bodyPr>
          <a:lstStyle/>
          <a:p>
            <a:r>
              <a:rPr lang="en-US" b="1" dirty="0" smtClean="0">
                <a:solidFill>
                  <a:schemeClr val="accent6">
                    <a:lumMod val="75000"/>
                  </a:schemeClr>
                </a:solidFill>
              </a:rPr>
              <a:t>Natural Resources of Mexico</a:t>
            </a:r>
          </a:p>
          <a:p>
            <a:pPr lvl="1"/>
            <a:r>
              <a:rPr lang="en-US" b="1" dirty="0" smtClean="0">
                <a:solidFill>
                  <a:schemeClr val="accent6">
                    <a:lumMod val="75000"/>
                  </a:schemeClr>
                </a:solidFill>
              </a:rPr>
              <a:t>Due to the mountains, poor soil, and dry climates only about 1/5 of Mexico’s land can be used for farming. </a:t>
            </a:r>
          </a:p>
          <a:p>
            <a:pPr lvl="1"/>
            <a:r>
              <a:rPr lang="en-US" b="1" dirty="0" smtClean="0">
                <a:solidFill>
                  <a:schemeClr val="accent6">
                    <a:lumMod val="75000"/>
                  </a:schemeClr>
                </a:solidFill>
              </a:rPr>
              <a:t>Major crops are corn, wheat, beans, sugar cane, and many fruits and vegetables. </a:t>
            </a:r>
          </a:p>
          <a:p>
            <a:pPr lvl="1"/>
            <a:r>
              <a:rPr lang="en-US" b="1" dirty="0" smtClean="0">
                <a:solidFill>
                  <a:schemeClr val="accent6">
                    <a:lumMod val="75000"/>
                  </a:schemeClr>
                </a:solidFill>
              </a:rPr>
              <a:t>Coffee, fish, and cattle are also grown, caught, or raised in Mexico. </a:t>
            </a:r>
            <a:endParaRPr lang="en-US" dirty="0"/>
          </a:p>
        </p:txBody>
      </p:sp>
      <p:sp>
        <p:nvSpPr>
          <p:cNvPr id="39938" name="AutoShape 2" descr="http://t0.gstatic.com/images?q=tbn:ANd9GcQbb_10BxxHPqhmZsTk697z3Fneu9fcECJgZE5XMB8Knb63Z9ineOxv2aT6"/>
          <p:cNvSpPr>
            <a:spLocks noChangeAspect="1" noChangeArrowheads="1"/>
          </p:cNvSpPr>
          <p:nvPr/>
        </p:nvSpPr>
        <p:spPr bwMode="auto">
          <a:xfrm>
            <a:off x="155575" y="-1119188"/>
            <a:ext cx="1952625" cy="2333626"/>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39950" name="Picture 14" descr="http://map.primorye.ru/raster/maps/americas/mexico_ag_1978.jpg"/>
          <p:cNvPicPr>
            <a:picLocks noChangeAspect="1" noChangeArrowheads="1"/>
          </p:cNvPicPr>
          <p:nvPr/>
        </p:nvPicPr>
        <p:blipFill>
          <a:blip r:embed="rId3" cstate="print"/>
          <a:srcRect/>
          <a:stretch>
            <a:fillRect/>
          </a:stretch>
        </p:blipFill>
        <p:spPr bwMode="auto">
          <a:xfrm>
            <a:off x="3505200" y="228600"/>
            <a:ext cx="5358207" cy="38766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Section 1: Chapter Atlas</a:t>
            </a:r>
            <a:br>
              <a:rPr lang="en-US" dirty="0" smtClean="0">
                <a:solidFill>
                  <a:schemeClr val="bg1"/>
                </a:solidFill>
              </a:rPr>
            </a:br>
            <a:r>
              <a:rPr lang="en-US" dirty="0" smtClean="0">
                <a:solidFill>
                  <a:schemeClr val="bg1"/>
                </a:solidFill>
              </a:rPr>
              <a:t>Pages 198 - 205</a:t>
            </a:r>
            <a:endParaRPr lang="en-US" dirty="0"/>
          </a:p>
        </p:txBody>
      </p:sp>
      <p:sp>
        <p:nvSpPr>
          <p:cNvPr id="3" name="Content Placeholder 2"/>
          <p:cNvSpPr>
            <a:spLocks noGrp="1"/>
          </p:cNvSpPr>
          <p:nvPr>
            <p:ph idx="1"/>
          </p:nvPr>
        </p:nvSpPr>
        <p:spPr/>
        <p:txBody>
          <a:bodyPr/>
          <a:lstStyle/>
          <a:p>
            <a:r>
              <a:rPr lang="en-US" b="1" dirty="0" smtClean="0">
                <a:solidFill>
                  <a:schemeClr val="accent6">
                    <a:lumMod val="75000"/>
                  </a:schemeClr>
                </a:solidFill>
              </a:rPr>
              <a:t>Natural Resources of Mexico</a:t>
            </a:r>
          </a:p>
          <a:p>
            <a:pPr lvl="1"/>
            <a:r>
              <a:rPr lang="en-US" b="1" dirty="0" smtClean="0">
                <a:solidFill>
                  <a:schemeClr val="accent6">
                    <a:lumMod val="75000"/>
                  </a:schemeClr>
                </a:solidFill>
              </a:rPr>
              <a:t>For years in Mexico the land was owned by a few wealthy people. The government passed laws that broke up the land and gave it to the poor. Now, many Mexicans only have small portions of land. They are only able to grow enough to feed their families. </a:t>
            </a:r>
            <a:endParaRPr lang="en-US" b="1" dirty="0">
              <a:solidFill>
                <a:schemeClr val="accent6">
                  <a:lumMod val="75000"/>
                </a:schemeClr>
              </a:solidFill>
            </a:endParaRPr>
          </a:p>
        </p:txBody>
      </p:sp>
      <p:pic>
        <p:nvPicPr>
          <p:cNvPr id="4" name="Picture 8" descr="http://www.nestle.com/Common/NestleImages/PublishingImages/Media/News-Features/copy_nescafe_plan_mexico_farmer.jpg"/>
          <p:cNvPicPr>
            <a:picLocks noChangeAspect="1" noChangeArrowheads="1"/>
          </p:cNvPicPr>
          <p:nvPr/>
        </p:nvPicPr>
        <p:blipFill>
          <a:blip r:embed="rId3" cstate="print"/>
          <a:srcRect/>
          <a:stretch>
            <a:fillRect/>
          </a:stretch>
        </p:blipFill>
        <p:spPr bwMode="auto">
          <a:xfrm>
            <a:off x="304800" y="4800600"/>
            <a:ext cx="2628900" cy="1752600"/>
          </a:xfrm>
          <a:prstGeom prst="rect">
            <a:avLst/>
          </a:prstGeom>
          <a:noFill/>
        </p:spPr>
      </p:pic>
      <p:pic>
        <p:nvPicPr>
          <p:cNvPr id="5" name="Picture 10" descr="http://www.salem-news.com/stimg/november242010/mexico-farm.jpg"/>
          <p:cNvPicPr>
            <a:picLocks noChangeAspect="1" noChangeArrowheads="1"/>
          </p:cNvPicPr>
          <p:nvPr/>
        </p:nvPicPr>
        <p:blipFill>
          <a:blip r:embed="rId4" cstate="print"/>
          <a:srcRect/>
          <a:stretch>
            <a:fillRect/>
          </a:stretch>
        </p:blipFill>
        <p:spPr bwMode="auto">
          <a:xfrm rot="638892">
            <a:off x="3264904" y="4612263"/>
            <a:ext cx="2696492" cy="1895475"/>
          </a:xfrm>
          <a:prstGeom prst="rect">
            <a:avLst/>
          </a:prstGeom>
          <a:noFill/>
        </p:spPr>
      </p:pic>
      <p:pic>
        <p:nvPicPr>
          <p:cNvPr id="6" name="Picture 12" descr="http://mexicoinstitute.files.wordpress.com/2010/11/corn_mexico_quer_rtr1lb7q_1.jpg"/>
          <p:cNvPicPr>
            <a:picLocks noChangeAspect="1" noChangeArrowheads="1"/>
          </p:cNvPicPr>
          <p:nvPr/>
        </p:nvPicPr>
        <p:blipFill>
          <a:blip r:embed="rId5" cstate="print"/>
          <a:srcRect/>
          <a:stretch>
            <a:fillRect/>
          </a:stretch>
        </p:blipFill>
        <p:spPr bwMode="auto">
          <a:xfrm>
            <a:off x="6296298" y="4876800"/>
            <a:ext cx="2729048" cy="1752600"/>
          </a:xfrm>
          <a:prstGeom prst="rect">
            <a:avLst/>
          </a:prstGeom>
          <a:noFill/>
        </p:spPr>
      </p:pic>
      <p:pic>
        <p:nvPicPr>
          <p:cNvPr id="7" name="Picture 8" descr="http://www.nestle.com/Common/NestleImages/PublishingImages/Media/News-Features/copy_nescafe_plan_mexico_farmer.jpg"/>
          <p:cNvPicPr>
            <a:picLocks noChangeAspect="1" noChangeArrowheads="1"/>
          </p:cNvPicPr>
          <p:nvPr/>
        </p:nvPicPr>
        <p:blipFill>
          <a:blip r:embed="rId3" cstate="print"/>
          <a:srcRect/>
          <a:stretch>
            <a:fillRect/>
          </a:stretch>
        </p:blipFill>
        <p:spPr bwMode="auto">
          <a:xfrm>
            <a:off x="316001" y="4764544"/>
            <a:ext cx="2628900" cy="1752600"/>
          </a:xfrm>
          <a:prstGeom prst="rect">
            <a:avLst/>
          </a:prstGeom>
          <a:noFill/>
        </p:spPr>
      </p:pic>
      <p:pic>
        <p:nvPicPr>
          <p:cNvPr id="8" name="Picture 10" descr="http://www.salem-news.com/stimg/november242010/mexico-farm.jpg"/>
          <p:cNvPicPr>
            <a:picLocks noChangeAspect="1" noChangeArrowheads="1"/>
          </p:cNvPicPr>
          <p:nvPr/>
        </p:nvPicPr>
        <p:blipFill>
          <a:blip r:embed="rId4" cstate="print"/>
          <a:srcRect/>
          <a:stretch>
            <a:fillRect/>
          </a:stretch>
        </p:blipFill>
        <p:spPr bwMode="auto">
          <a:xfrm rot="638892">
            <a:off x="3276105" y="4576207"/>
            <a:ext cx="2696492" cy="18954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3886200" cy="1143000"/>
          </a:xfrm>
        </p:spPr>
        <p:txBody>
          <a:bodyPr>
            <a:normAutofit fontScale="90000"/>
          </a:bodyPr>
          <a:lstStyle/>
          <a:p>
            <a:r>
              <a:rPr lang="en-US" dirty="0" smtClean="0">
                <a:solidFill>
                  <a:schemeClr val="bg1"/>
                </a:solidFill>
              </a:rPr>
              <a:t>Section 1: Chapter Atlas</a:t>
            </a:r>
            <a:br>
              <a:rPr lang="en-US" dirty="0" smtClean="0">
                <a:solidFill>
                  <a:schemeClr val="bg1"/>
                </a:solidFill>
              </a:rPr>
            </a:br>
            <a:r>
              <a:rPr lang="en-US" dirty="0" smtClean="0">
                <a:solidFill>
                  <a:schemeClr val="bg1"/>
                </a:solidFill>
              </a:rPr>
              <a:t>Pages 198 - 205</a:t>
            </a:r>
            <a:endParaRPr lang="en-US" dirty="0"/>
          </a:p>
        </p:txBody>
      </p:sp>
      <p:sp>
        <p:nvSpPr>
          <p:cNvPr id="3" name="Content Placeholder 2"/>
          <p:cNvSpPr>
            <a:spLocks noGrp="1"/>
          </p:cNvSpPr>
          <p:nvPr>
            <p:ph idx="1"/>
          </p:nvPr>
        </p:nvSpPr>
        <p:spPr>
          <a:xfrm>
            <a:off x="4038600" y="304800"/>
            <a:ext cx="5410200" cy="6553200"/>
          </a:xfrm>
        </p:spPr>
        <p:txBody>
          <a:bodyPr>
            <a:normAutofit lnSpcReduction="10000"/>
          </a:bodyPr>
          <a:lstStyle/>
          <a:p>
            <a:r>
              <a:rPr lang="en-US" b="1" dirty="0" smtClean="0">
                <a:solidFill>
                  <a:schemeClr val="accent6">
                    <a:lumMod val="75000"/>
                  </a:schemeClr>
                </a:solidFill>
              </a:rPr>
              <a:t>Environment in Mexico</a:t>
            </a:r>
            <a:endParaRPr lang="en-US" dirty="0" smtClean="0"/>
          </a:p>
          <a:p>
            <a:pPr lvl="1"/>
            <a:r>
              <a:rPr lang="en-US" b="1" dirty="0" smtClean="0">
                <a:solidFill>
                  <a:schemeClr val="accent6">
                    <a:lumMod val="75000"/>
                  </a:schemeClr>
                </a:solidFill>
              </a:rPr>
              <a:t>Mexico’s population has grown due to health improvements. </a:t>
            </a:r>
          </a:p>
          <a:p>
            <a:pPr lvl="1"/>
            <a:r>
              <a:rPr lang="en-US" b="1" dirty="0" smtClean="0">
                <a:solidFill>
                  <a:schemeClr val="accent6">
                    <a:lumMod val="75000"/>
                  </a:schemeClr>
                </a:solidFill>
              </a:rPr>
              <a:t>¾ of the people live in the cities, with Mexico City being the largest city and also the capital. </a:t>
            </a:r>
          </a:p>
          <a:p>
            <a:pPr lvl="1"/>
            <a:r>
              <a:rPr lang="en-US" b="1" dirty="0" smtClean="0">
                <a:solidFill>
                  <a:schemeClr val="accent6">
                    <a:lumMod val="75000"/>
                  </a:schemeClr>
                </a:solidFill>
              </a:rPr>
              <a:t>Cities along the US/Mexico border have grown a lot in recent years. Many of these towns are made of poorly built houses, with problems like overcrowding, lack of water and sewer systems. </a:t>
            </a:r>
          </a:p>
        </p:txBody>
      </p:sp>
      <p:pic>
        <p:nvPicPr>
          <p:cNvPr id="48132" name="Picture 4" descr="http://geo-mexico.com/wp-content/uploads/2011/02/mexico-population-density-map.jpg"/>
          <p:cNvPicPr>
            <a:picLocks noChangeAspect="1" noChangeArrowheads="1"/>
          </p:cNvPicPr>
          <p:nvPr/>
        </p:nvPicPr>
        <p:blipFill>
          <a:blip r:embed="rId3" cstate="print"/>
          <a:srcRect/>
          <a:stretch>
            <a:fillRect/>
          </a:stretch>
        </p:blipFill>
        <p:spPr bwMode="auto">
          <a:xfrm>
            <a:off x="152400" y="4191000"/>
            <a:ext cx="3429000" cy="2506288"/>
          </a:xfrm>
          <a:prstGeom prst="rect">
            <a:avLst/>
          </a:prstGeom>
          <a:noFill/>
        </p:spPr>
      </p:pic>
      <p:pic>
        <p:nvPicPr>
          <p:cNvPr id="48134" name="Picture 6" descr="http://www.projectmercy.net/images/project%20mercy/poverty.jpg"/>
          <p:cNvPicPr>
            <a:picLocks noChangeAspect="1" noChangeArrowheads="1"/>
          </p:cNvPicPr>
          <p:nvPr/>
        </p:nvPicPr>
        <p:blipFill>
          <a:blip r:embed="rId4" cstate="print"/>
          <a:srcRect/>
          <a:stretch>
            <a:fillRect/>
          </a:stretch>
        </p:blipFill>
        <p:spPr bwMode="auto">
          <a:xfrm>
            <a:off x="1447800" y="2133600"/>
            <a:ext cx="2819851" cy="211802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838200"/>
            <a:ext cx="3962400" cy="1143000"/>
          </a:xfrm>
        </p:spPr>
        <p:txBody>
          <a:bodyPr>
            <a:normAutofit fontScale="90000"/>
          </a:bodyPr>
          <a:lstStyle/>
          <a:p>
            <a:r>
              <a:rPr lang="en-US" dirty="0" smtClean="0">
                <a:solidFill>
                  <a:schemeClr val="bg1"/>
                </a:solidFill>
              </a:rPr>
              <a:t>Section 1: Chapter Atlas</a:t>
            </a:r>
            <a:br>
              <a:rPr lang="en-US" dirty="0" smtClean="0">
                <a:solidFill>
                  <a:schemeClr val="bg1"/>
                </a:solidFill>
              </a:rPr>
            </a:br>
            <a:r>
              <a:rPr lang="en-US" dirty="0" smtClean="0">
                <a:solidFill>
                  <a:schemeClr val="bg1"/>
                </a:solidFill>
              </a:rPr>
              <a:t>Pages 198 - 205</a:t>
            </a:r>
            <a:endParaRPr lang="en-US" dirty="0"/>
          </a:p>
        </p:txBody>
      </p:sp>
      <p:sp>
        <p:nvSpPr>
          <p:cNvPr id="3" name="Content Placeholder 2"/>
          <p:cNvSpPr>
            <a:spLocks noGrp="1"/>
          </p:cNvSpPr>
          <p:nvPr>
            <p:ph idx="1"/>
          </p:nvPr>
        </p:nvSpPr>
        <p:spPr>
          <a:xfrm>
            <a:off x="0" y="2667000"/>
            <a:ext cx="8686800" cy="4191000"/>
          </a:xfrm>
        </p:spPr>
        <p:txBody>
          <a:bodyPr>
            <a:normAutofit fontScale="92500" lnSpcReduction="10000"/>
          </a:bodyPr>
          <a:lstStyle/>
          <a:p>
            <a:r>
              <a:rPr lang="en-US" b="1" dirty="0" smtClean="0">
                <a:solidFill>
                  <a:schemeClr val="accent6">
                    <a:lumMod val="75000"/>
                  </a:schemeClr>
                </a:solidFill>
              </a:rPr>
              <a:t>Environment in Mexico</a:t>
            </a:r>
          </a:p>
          <a:p>
            <a:pPr lvl="1"/>
            <a:r>
              <a:rPr lang="en-US" b="1" dirty="0" smtClean="0">
                <a:solidFill>
                  <a:schemeClr val="accent6">
                    <a:lumMod val="75000"/>
                  </a:schemeClr>
                </a:solidFill>
              </a:rPr>
              <a:t>Pollution from the growth of cities and from industry has become a huge problem for Mexico. </a:t>
            </a:r>
          </a:p>
          <a:p>
            <a:pPr lvl="1"/>
            <a:r>
              <a:rPr lang="en-US" b="1" dirty="0" smtClean="0">
                <a:solidFill>
                  <a:schemeClr val="accent6">
                    <a:lumMod val="75000"/>
                  </a:schemeClr>
                </a:solidFill>
              </a:rPr>
              <a:t>Mexico City especially suffers from air pollution because it is located in a valley and the smog hangs in the air over the city. </a:t>
            </a:r>
          </a:p>
          <a:p>
            <a:pPr lvl="1"/>
            <a:r>
              <a:rPr lang="en-US" b="1" dirty="0" smtClean="0">
                <a:solidFill>
                  <a:schemeClr val="accent6">
                    <a:lumMod val="75000"/>
                  </a:schemeClr>
                </a:solidFill>
              </a:rPr>
              <a:t>Irrigating with salt water and overgrazing of animals is ruining the land. </a:t>
            </a:r>
          </a:p>
          <a:p>
            <a:pPr lvl="1"/>
            <a:r>
              <a:rPr lang="en-US" b="1" dirty="0" smtClean="0">
                <a:solidFill>
                  <a:schemeClr val="accent6">
                    <a:lumMod val="75000"/>
                  </a:schemeClr>
                </a:solidFill>
              </a:rPr>
              <a:t>Finally, deforestation or cutting down entire forests also harms Mexico’s environment. </a:t>
            </a:r>
            <a:endParaRPr lang="en-US" dirty="0"/>
          </a:p>
        </p:txBody>
      </p:sp>
      <p:pic>
        <p:nvPicPr>
          <p:cNvPr id="4" name="Picture 2" descr="http://www.personal.psu.edu/etc127/mexico-01.jpg"/>
          <p:cNvPicPr>
            <a:picLocks noChangeAspect="1" noChangeArrowheads="1"/>
          </p:cNvPicPr>
          <p:nvPr/>
        </p:nvPicPr>
        <p:blipFill>
          <a:blip r:embed="rId3" cstate="print"/>
          <a:srcRect/>
          <a:stretch>
            <a:fillRect/>
          </a:stretch>
        </p:blipFill>
        <p:spPr bwMode="auto">
          <a:xfrm>
            <a:off x="4724400" y="304800"/>
            <a:ext cx="4191000" cy="257556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linds(horizontal)">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0" y="685800"/>
            <a:ext cx="3733800" cy="1143000"/>
          </a:xfrm>
        </p:spPr>
        <p:txBody>
          <a:bodyPr>
            <a:normAutofit fontScale="90000"/>
          </a:bodyPr>
          <a:lstStyle/>
          <a:p>
            <a:r>
              <a:rPr lang="en-US" dirty="0" smtClean="0">
                <a:solidFill>
                  <a:schemeClr val="bg1"/>
                </a:solidFill>
              </a:rPr>
              <a:t>Section 2: Mexico Today</a:t>
            </a:r>
            <a:br>
              <a:rPr lang="en-US" dirty="0" smtClean="0">
                <a:solidFill>
                  <a:schemeClr val="bg1"/>
                </a:solidFill>
              </a:rPr>
            </a:br>
            <a:r>
              <a:rPr lang="en-US" dirty="0" smtClean="0">
                <a:solidFill>
                  <a:schemeClr val="bg1"/>
                </a:solidFill>
              </a:rPr>
              <a:t>Pages 212 - 219</a:t>
            </a:r>
            <a:endParaRPr lang="en-US" dirty="0"/>
          </a:p>
        </p:txBody>
      </p:sp>
      <p:sp>
        <p:nvSpPr>
          <p:cNvPr id="3" name="Content Placeholder 2"/>
          <p:cNvSpPr>
            <a:spLocks noGrp="1"/>
          </p:cNvSpPr>
          <p:nvPr>
            <p:ph idx="1"/>
          </p:nvPr>
        </p:nvSpPr>
        <p:spPr>
          <a:xfrm>
            <a:off x="0" y="457200"/>
            <a:ext cx="4800600" cy="6553200"/>
          </a:xfrm>
        </p:spPr>
        <p:txBody>
          <a:bodyPr>
            <a:normAutofit lnSpcReduction="10000"/>
          </a:bodyPr>
          <a:lstStyle/>
          <a:p>
            <a:r>
              <a:rPr lang="en-US" b="1" dirty="0" smtClean="0">
                <a:solidFill>
                  <a:schemeClr val="accent6">
                    <a:lumMod val="75000"/>
                  </a:schemeClr>
                </a:solidFill>
              </a:rPr>
              <a:t>Government of Mexico</a:t>
            </a:r>
          </a:p>
          <a:p>
            <a:pPr lvl="1"/>
            <a:r>
              <a:rPr lang="en-US" b="1" dirty="0" smtClean="0">
                <a:solidFill>
                  <a:schemeClr val="accent6">
                    <a:lumMod val="75000"/>
                  </a:schemeClr>
                </a:solidFill>
              </a:rPr>
              <a:t>Mexico is a federal republic like the United States. This means that the federal government shares the power with the state government. </a:t>
            </a:r>
          </a:p>
          <a:p>
            <a:pPr lvl="1"/>
            <a:r>
              <a:rPr lang="en-US" b="1" dirty="0" smtClean="0">
                <a:solidFill>
                  <a:schemeClr val="accent6">
                    <a:lumMod val="75000"/>
                  </a:schemeClr>
                </a:solidFill>
              </a:rPr>
              <a:t>They also have a constitution, three branches of government, checks and balances within the government,  a president, and those 18 and over can vote like the USA. </a:t>
            </a:r>
          </a:p>
          <a:p>
            <a:pPr lvl="2"/>
            <a:endParaRPr lang="en-US" b="1" dirty="0" smtClean="0">
              <a:solidFill>
                <a:schemeClr val="accent6">
                  <a:lumMod val="75000"/>
                </a:schemeClr>
              </a:solidFill>
            </a:endParaRPr>
          </a:p>
          <a:p>
            <a:endParaRPr lang="en-US" dirty="0"/>
          </a:p>
        </p:txBody>
      </p:sp>
      <p:pic>
        <p:nvPicPr>
          <p:cNvPr id="2052" name="Picture 4" descr="http://mexicoinstitute.files.wordpress.com/2011/07/mexico-usa-flag-montage.png"/>
          <p:cNvPicPr>
            <a:picLocks noChangeAspect="1" noChangeArrowheads="1"/>
          </p:cNvPicPr>
          <p:nvPr/>
        </p:nvPicPr>
        <p:blipFill>
          <a:blip r:embed="rId3" cstate="print"/>
          <a:srcRect/>
          <a:stretch>
            <a:fillRect/>
          </a:stretch>
        </p:blipFill>
        <p:spPr bwMode="auto">
          <a:xfrm>
            <a:off x="5029200" y="2743200"/>
            <a:ext cx="3948545" cy="2895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Section 2: Mexico Today</a:t>
            </a:r>
            <a:br>
              <a:rPr lang="en-US" dirty="0" smtClean="0">
                <a:solidFill>
                  <a:schemeClr val="bg1"/>
                </a:solidFill>
              </a:rPr>
            </a:br>
            <a:r>
              <a:rPr lang="en-US" dirty="0" smtClean="0">
                <a:solidFill>
                  <a:schemeClr val="bg1"/>
                </a:solidFill>
              </a:rPr>
              <a:t>Pages 212 - 219</a:t>
            </a:r>
            <a:endParaRPr lang="en-US" dirty="0"/>
          </a:p>
        </p:txBody>
      </p:sp>
      <p:sp>
        <p:nvSpPr>
          <p:cNvPr id="3" name="Content Placeholder 2"/>
          <p:cNvSpPr>
            <a:spLocks noGrp="1"/>
          </p:cNvSpPr>
          <p:nvPr>
            <p:ph idx="1"/>
          </p:nvPr>
        </p:nvSpPr>
        <p:spPr>
          <a:xfrm>
            <a:off x="0" y="1600200"/>
            <a:ext cx="4800600" cy="5105400"/>
          </a:xfrm>
        </p:spPr>
        <p:txBody>
          <a:bodyPr>
            <a:normAutofit fontScale="92500" lnSpcReduction="10000"/>
          </a:bodyPr>
          <a:lstStyle/>
          <a:p>
            <a:pPr marL="342900" lvl="1" indent="-342900">
              <a:buFont typeface="Arial" pitchFamily="34" charset="0"/>
              <a:buChar char="•"/>
            </a:pPr>
            <a:r>
              <a:rPr lang="en-US" b="1" dirty="0" smtClean="0">
                <a:solidFill>
                  <a:srgbClr val="F79646">
                    <a:lumMod val="75000"/>
                  </a:srgbClr>
                </a:solidFill>
              </a:rPr>
              <a:t>Mexico for many years was a one party country. This means that only one group of people are controlling the government of that country. PRI (Institutional Revolutionary Party)  was the group in power. In the 2000 election however PAN (National Action Party) was able to win. Ever since then other parties have been gaining seats in Mexico’s Congress. </a:t>
            </a:r>
          </a:p>
          <a:p>
            <a:endParaRPr lang="en-US" dirty="0"/>
          </a:p>
        </p:txBody>
      </p:sp>
      <p:pic>
        <p:nvPicPr>
          <p:cNvPr id="4" name="Picture 2" descr="http://geo-mexico.com/wp-content/uploads/2010/07/politics-states-20101.jpg"/>
          <p:cNvPicPr>
            <a:picLocks noChangeAspect="1" noChangeArrowheads="1"/>
          </p:cNvPicPr>
          <p:nvPr/>
        </p:nvPicPr>
        <p:blipFill>
          <a:blip r:embed="rId2" cstate="print"/>
          <a:srcRect/>
          <a:stretch>
            <a:fillRect/>
          </a:stretch>
        </p:blipFill>
        <p:spPr bwMode="auto">
          <a:xfrm>
            <a:off x="4876800" y="2895600"/>
            <a:ext cx="4070958" cy="2971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bg1"/>
                </a:solidFill>
              </a:rPr>
              <a:t>VOCABULARY</a:t>
            </a:r>
            <a:endParaRPr lang="en-US" dirty="0"/>
          </a:p>
        </p:txBody>
      </p:sp>
      <p:sp>
        <p:nvSpPr>
          <p:cNvPr id="3" name="Content Placeholder 2"/>
          <p:cNvSpPr>
            <a:spLocks noGrp="1"/>
          </p:cNvSpPr>
          <p:nvPr>
            <p:ph idx="1"/>
          </p:nvPr>
        </p:nvSpPr>
        <p:spPr/>
        <p:txBody>
          <a:bodyPr/>
          <a:lstStyle/>
          <a:p>
            <a:r>
              <a:rPr lang="en-US" b="1" u="sng" dirty="0" smtClean="0">
                <a:solidFill>
                  <a:schemeClr val="accent6">
                    <a:lumMod val="75000"/>
                  </a:schemeClr>
                </a:solidFill>
              </a:rPr>
              <a:t>Free Market </a:t>
            </a:r>
            <a:r>
              <a:rPr lang="en-US" b="1" dirty="0" smtClean="0">
                <a:solidFill>
                  <a:schemeClr val="accent6">
                    <a:lumMod val="75000"/>
                  </a:schemeClr>
                </a:solidFill>
              </a:rPr>
              <a:t>– Economic market in which businesses operate with few governmental restrictions. </a:t>
            </a:r>
          </a:p>
          <a:p>
            <a:endParaRPr lang="en-US" b="1" dirty="0" smtClean="0">
              <a:solidFill>
                <a:schemeClr val="accent6">
                  <a:lumMod val="75000"/>
                </a:schemeClr>
              </a:solidFill>
            </a:endParaRPr>
          </a:p>
          <a:p>
            <a:endParaRPr lang="en-US" b="1" dirty="0" smtClean="0">
              <a:solidFill>
                <a:schemeClr val="accent6">
                  <a:lumMod val="75000"/>
                </a:schemeClr>
              </a:solidFill>
            </a:endParaRPr>
          </a:p>
          <a:p>
            <a:r>
              <a:rPr lang="en-US" b="1" u="sng" dirty="0" smtClean="0">
                <a:solidFill>
                  <a:schemeClr val="accent6">
                    <a:lumMod val="75000"/>
                  </a:schemeClr>
                </a:solidFill>
              </a:rPr>
              <a:t>Remittance</a:t>
            </a:r>
            <a:r>
              <a:rPr lang="en-US" b="1" dirty="0" smtClean="0">
                <a:solidFill>
                  <a:schemeClr val="accent6">
                    <a:lumMod val="75000"/>
                  </a:schemeClr>
                </a:solidFill>
              </a:rPr>
              <a:t>– Money sent to another place. </a:t>
            </a:r>
          </a:p>
          <a:p>
            <a:endParaRPr lang="en-US" b="1" dirty="0">
              <a:solidFill>
                <a:schemeClr val="accent6">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Section 2: Mexico Today</a:t>
            </a:r>
            <a:br>
              <a:rPr lang="en-US" dirty="0" smtClean="0">
                <a:solidFill>
                  <a:schemeClr val="bg1"/>
                </a:solidFill>
              </a:rPr>
            </a:br>
            <a:r>
              <a:rPr lang="en-US" dirty="0" smtClean="0">
                <a:solidFill>
                  <a:schemeClr val="bg1"/>
                </a:solidFill>
              </a:rPr>
              <a:t>Pages 212 - 219</a:t>
            </a:r>
            <a:endParaRPr lang="en-US" dirty="0"/>
          </a:p>
        </p:txBody>
      </p:sp>
      <p:sp>
        <p:nvSpPr>
          <p:cNvPr id="3" name="Content Placeholder 2"/>
          <p:cNvSpPr>
            <a:spLocks noGrp="1"/>
          </p:cNvSpPr>
          <p:nvPr>
            <p:ph idx="1"/>
          </p:nvPr>
        </p:nvSpPr>
        <p:spPr>
          <a:xfrm>
            <a:off x="533400" y="3124200"/>
            <a:ext cx="8229600" cy="3611563"/>
          </a:xfrm>
        </p:spPr>
        <p:txBody>
          <a:bodyPr>
            <a:normAutofit fontScale="92500" lnSpcReduction="20000"/>
          </a:bodyPr>
          <a:lstStyle/>
          <a:p>
            <a:r>
              <a:rPr lang="en-US" b="1" dirty="0" smtClean="0">
                <a:solidFill>
                  <a:schemeClr val="accent6">
                    <a:lumMod val="75000"/>
                  </a:schemeClr>
                </a:solidFill>
              </a:rPr>
              <a:t>People and Culture of Mexico</a:t>
            </a:r>
          </a:p>
          <a:p>
            <a:pPr lvl="1"/>
            <a:r>
              <a:rPr lang="en-US" b="1" dirty="0" smtClean="0">
                <a:solidFill>
                  <a:schemeClr val="accent6">
                    <a:lumMod val="75000"/>
                  </a:schemeClr>
                </a:solidFill>
              </a:rPr>
              <a:t>Largest Spanish speaking population – even larger than Spain!</a:t>
            </a:r>
          </a:p>
          <a:p>
            <a:pPr lvl="1"/>
            <a:r>
              <a:rPr lang="en-US" b="1" dirty="0" smtClean="0">
                <a:solidFill>
                  <a:schemeClr val="accent6">
                    <a:lumMod val="75000"/>
                  </a:schemeClr>
                </a:solidFill>
              </a:rPr>
              <a:t>Mix cultures together like the United States. </a:t>
            </a:r>
          </a:p>
          <a:p>
            <a:pPr lvl="1"/>
            <a:r>
              <a:rPr lang="en-US" b="1" dirty="0" smtClean="0">
                <a:solidFill>
                  <a:schemeClr val="accent6">
                    <a:lumMod val="75000"/>
                  </a:schemeClr>
                </a:solidFill>
              </a:rPr>
              <a:t>Spanish and Native American make up most Mexican’s background. </a:t>
            </a:r>
          </a:p>
          <a:p>
            <a:pPr lvl="1"/>
            <a:r>
              <a:rPr lang="en-US" b="1" dirty="0" err="1" smtClean="0">
                <a:solidFill>
                  <a:schemeClr val="accent6">
                    <a:lumMod val="75000"/>
                  </a:schemeClr>
                </a:solidFill>
              </a:rPr>
              <a:t>Dia</a:t>
            </a:r>
            <a:r>
              <a:rPr lang="en-US" b="1" dirty="0" smtClean="0">
                <a:solidFill>
                  <a:schemeClr val="accent6">
                    <a:lumMod val="75000"/>
                  </a:schemeClr>
                </a:solidFill>
              </a:rPr>
              <a:t> de la </a:t>
            </a:r>
            <a:r>
              <a:rPr lang="en-US" b="1" dirty="0" err="1" smtClean="0">
                <a:solidFill>
                  <a:schemeClr val="accent6">
                    <a:lumMod val="75000"/>
                  </a:schemeClr>
                </a:solidFill>
              </a:rPr>
              <a:t>Raza</a:t>
            </a:r>
            <a:r>
              <a:rPr lang="en-US" b="1" dirty="0" smtClean="0">
                <a:solidFill>
                  <a:schemeClr val="accent6">
                    <a:lumMod val="75000"/>
                  </a:schemeClr>
                </a:solidFill>
              </a:rPr>
              <a:t> “Race Day” on October 12</a:t>
            </a:r>
            <a:r>
              <a:rPr lang="en-US" b="1" baseline="30000" dirty="0" smtClean="0">
                <a:solidFill>
                  <a:schemeClr val="accent6">
                    <a:lumMod val="75000"/>
                  </a:schemeClr>
                </a:solidFill>
              </a:rPr>
              <a:t>th</a:t>
            </a:r>
            <a:r>
              <a:rPr lang="en-US" b="1" dirty="0" smtClean="0">
                <a:solidFill>
                  <a:schemeClr val="accent6">
                    <a:lumMod val="75000"/>
                  </a:schemeClr>
                </a:solidFill>
              </a:rPr>
              <a:t> celebrates all the contributions of the different groups that came together to make Mexico what it is today. </a:t>
            </a:r>
          </a:p>
          <a:p>
            <a:endParaRPr lang="en-US" dirty="0"/>
          </a:p>
        </p:txBody>
      </p:sp>
      <p:pic>
        <p:nvPicPr>
          <p:cNvPr id="52226" name="Picture 2" descr="http://www.timeforkids.com/files/110920_hispanicheritage_horiz.jpg"/>
          <p:cNvPicPr>
            <a:picLocks noChangeAspect="1" noChangeArrowheads="1"/>
          </p:cNvPicPr>
          <p:nvPr/>
        </p:nvPicPr>
        <p:blipFill>
          <a:blip r:embed="rId2" cstate="print"/>
          <a:srcRect/>
          <a:stretch>
            <a:fillRect/>
          </a:stretch>
        </p:blipFill>
        <p:spPr bwMode="auto">
          <a:xfrm>
            <a:off x="5486400" y="1600200"/>
            <a:ext cx="1905000" cy="1444626"/>
          </a:xfrm>
          <a:prstGeom prst="rect">
            <a:avLst/>
          </a:prstGeom>
          <a:noFill/>
        </p:spPr>
      </p:pic>
      <p:pic>
        <p:nvPicPr>
          <p:cNvPr id="52228" name="Picture 4" descr="http://antiguadailyphoto.com/wp-content/uploads/flickr_backup/4859557420_c51288ec69_o.jpg"/>
          <p:cNvPicPr>
            <a:picLocks noChangeAspect="1" noChangeArrowheads="1"/>
          </p:cNvPicPr>
          <p:nvPr/>
        </p:nvPicPr>
        <p:blipFill>
          <a:blip r:embed="rId3" cstate="print"/>
          <a:srcRect/>
          <a:stretch>
            <a:fillRect/>
          </a:stretch>
        </p:blipFill>
        <p:spPr bwMode="auto">
          <a:xfrm>
            <a:off x="228600" y="990600"/>
            <a:ext cx="2641600" cy="1981200"/>
          </a:xfrm>
          <a:prstGeom prst="rect">
            <a:avLst/>
          </a:prstGeom>
          <a:noFill/>
        </p:spPr>
      </p:pic>
      <p:pic>
        <p:nvPicPr>
          <p:cNvPr id="52230" name="Picture 6" descr="http://www.ticotimes.net/images/daily_10_10_08.jpg"/>
          <p:cNvPicPr>
            <a:picLocks noChangeAspect="1" noChangeArrowheads="1"/>
          </p:cNvPicPr>
          <p:nvPr/>
        </p:nvPicPr>
        <p:blipFill>
          <a:blip r:embed="rId4" cstate="print"/>
          <a:srcRect/>
          <a:stretch>
            <a:fillRect/>
          </a:stretch>
        </p:blipFill>
        <p:spPr bwMode="auto">
          <a:xfrm>
            <a:off x="7543800" y="990600"/>
            <a:ext cx="1320800" cy="1981200"/>
          </a:xfrm>
          <a:prstGeom prst="rect">
            <a:avLst/>
          </a:prstGeom>
          <a:noFill/>
        </p:spPr>
      </p:pic>
      <p:pic>
        <p:nvPicPr>
          <p:cNvPr id="52232" name="Picture 8" descr="http://www.csmonitor.com/var/ezflow_site/storage/images/media/images/1010_columbuslist3/10809802-1-eng-US/1010_ColumbusList3_full_600.jpg"/>
          <p:cNvPicPr>
            <a:picLocks noChangeAspect="1" noChangeArrowheads="1"/>
          </p:cNvPicPr>
          <p:nvPr/>
        </p:nvPicPr>
        <p:blipFill>
          <a:blip r:embed="rId5" cstate="print"/>
          <a:srcRect/>
          <a:stretch>
            <a:fillRect/>
          </a:stretch>
        </p:blipFill>
        <p:spPr bwMode="auto">
          <a:xfrm>
            <a:off x="3200400" y="1600200"/>
            <a:ext cx="2133600" cy="1422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2228"/>
                                        </p:tgtEl>
                                        <p:attrNameLst>
                                          <p:attrName>style.visibility</p:attrName>
                                        </p:attrNameLst>
                                      </p:cBhvr>
                                      <p:to>
                                        <p:strVal val="visible"/>
                                      </p:to>
                                    </p:set>
                                    <p:animEffect transition="in" filter="blinds(horizontal)">
                                      <p:cBhvr>
                                        <p:cTn id="10" dur="500"/>
                                        <p:tgtEl>
                                          <p:spTgt spid="5222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52232"/>
                                        </p:tgtEl>
                                        <p:attrNameLst>
                                          <p:attrName>style.visibility</p:attrName>
                                        </p:attrNameLst>
                                      </p:cBhvr>
                                      <p:to>
                                        <p:strVal val="visible"/>
                                      </p:to>
                                    </p:set>
                                    <p:animEffect transition="in" filter="blinds(horizontal)">
                                      <p:cBhvr>
                                        <p:cTn id="18" dur="500"/>
                                        <p:tgtEl>
                                          <p:spTgt spid="5223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500"/>
                                        <p:tgtEl>
                                          <p:spTgt spid="3">
                                            <p:txEl>
                                              <p:pRg st="3" end="3"/>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52226"/>
                                        </p:tgtEl>
                                        <p:attrNameLst>
                                          <p:attrName>style.visibility</p:attrName>
                                        </p:attrNameLst>
                                      </p:cBhvr>
                                      <p:to>
                                        <p:strVal val="visible"/>
                                      </p:to>
                                    </p:set>
                                    <p:animEffect transition="in" filter="blinds(horizontal)">
                                      <p:cBhvr>
                                        <p:cTn id="26" dur="500"/>
                                        <p:tgtEl>
                                          <p:spTgt spid="5222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blinds(horizontal)">
                                      <p:cBhvr>
                                        <p:cTn id="31" dur="500"/>
                                        <p:tgtEl>
                                          <p:spTgt spid="3">
                                            <p:txEl>
                                              <p:pRg st="4" end="4"/>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52230"/>
                                        </p:tgtEl>
                                        <p:attrNameLst>
                                          <p:attrName>style.visibility</p:attrName>
                                        </p:attrNameLst>
                                      </p:cBhvr>
                                      <p:to>
                                        <p:strVal val="visible"/>
                                      </p:to>
                                    </p:set>
                                    <p:animEffect transition="in" filter="blinds(horizontal)">
                                      <p:cBhvr>
                                        <p:cTn id="34" dur="500"/>
                                        <p:tgtEl>
                                          <p:spTgt spid="52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486400" cy="1143000"/>
          </a:xfrm>
        </p:spPr>
        <p:txBody>
          <a:bodyPr>
            <a:normAutofit fontScale="90000"/>
          </a:bodyPr>
          <a:lstStyle/>
          <a:p>
            <a:r>
              <a:rPr lang="en-US" dirty="0" smtClean="0">
                <a:solidFill>
                  <a:schemeClr val="bg1"/>
                </a:solidFill>
              </a:rPr>
              <a:t>Section 2: Mexico Today</a:t>
            </a:r>
            <a:br>
              <a:rPr lang="en-US" dirty="0" smtClean="0">
                <a:solidFill>
                  <a:schemeClr val="bg1"/>
                </a:solidFill>
              </a:rPr>
            </a:br>
            <a:r>
              <a:rPr lang="en-US" dirty="0" smtClean="0">
                <a:solidFill>
                  <a:schemeClr val="bg1"/>
                </a:solidFill>
              </a:rPr>
              <a:t>Pages 212 - 219</a:t>
            </a:r>
            <a:endParaRPr lang="en-US" dirty="0"/>
          </a:p>
        </p:txBody>
      </p:sp>
      <p:sp>
        <p:nvSpPr>
          <p:cNvPr id="3" name="Content Placeholder 2"/>
          <p:cNvSpPr>
            <a:spLocks noGrp="1"/>
          </p:cNvSpPr>
          <p:nvPr>
            <p:ph idx="1"/>
          </p:nvPr>
        </p:nvSpPr>
        <p:spPr>
          <a:xfrm>
            <a:off x="457200" y="1600200"/>
            <a:ext cx="5257800" cy="5105400"/>
          </a:xfrm>
        </p:spPr>
        <p:txBody>
          <a:bodyPr>
            <a:normAutofit/>
          </a:bodyPr>
          <a:lstStyle/>
          <a:p>
            <a:r>
              <a:rPr lang="en-US" b="1" dirty="0" smtClean="0">
                <a:solidFill>
                  <a:schemeClr val="accent6">
                    <a:lumMod val="75000"/>
                  </a:schemeClr>
                </a:solidFill>
              </a:rPr>
              <a:t>People and Culture of Mexico </a:t>
            </a:r>
          </a:p>
          <a:p>
            <a:pPr lvl="1"/>
            <a:r>
              <a:rPr lang="en-US" b="1" dirty="0" smtClean="0">
                <a:solidFill>
                  <a:schemeClr val="accent6">
                    <a:lumMod val="75000"/>
                  </a:schemeClr>
                </a:solidFill>
              </a:rPr>
              <a:t>¾ of Mexicans are Roman Catholic</a:t>
            </a:r>
          </a:p>
          <a:p>
            <a:pPr lvl="1"/>
            <a:r>
              <a:rPr lang="en-US" b="1" dirty="0" smtClean="0">
                <a:solidFill>
                  <a:schemeClr val="accent6">
                    <a:lumMod val="75000"/>
                  </a:schemeClr>
                </a:solidFill>
              </a:rPr>
              <a:t>More and more are becoming Protestants</a:t>
            </a:r>
          </a:p>
          <a:p>
            <a:pPr lvl="1"/>
            <a:r>
              <a:rPr lang="en-US" b="1" dirty="0" smtClean="0">
                <a:solidFill>
                  <a:schemeClr val="accent6">
                    <a:lumMod val="75000"/>
                  </a:schemeClr>
                </a:solidFill>
              </a:rPr>
              <a:t>Native Americans blend traditional and Christian beliefs.  An example would be the Day of the Dead</a:t>
            </a:r>
          </a:p>
          <a:p>
            <a:endParaRPr lang="en-US" dirty="0"/>
          </a:p>
        </p:txBody>
      </p:sp>
      <p:pic>
        <p:nvPicPr>
          <p:cNvPr id="51202" name="Picture 2" descr="http://images.nationalgeographic.com/wpf/media-live/photos/000/281/cache/flowers-in-graveyard-day-of-the-dead_28135_600x450.jpg"/>
          <p:cNvPicPr>
            <a:picLocks noChangeAspect="1" noChangeArrowheads="1"/>
          </p:cNvPicPr>
          <p:nvPr/>
        </p:nvPicPr>
        <p:blipFill>
          <a:blip r:embed="rId2" cstate="print"/>
          <a:srcRect/>
          <a:stretch>
            <a:fillRect/>
          </a:stretch>
        </p:blipFill>
        <p:spPr bwMode="auto">
          <a:xfrm>
            <a:off x="5181600" y="1600200"/>
            <a:ext cx="3581400" cy="2286000"/>
          </a:xfrm>
          <a:prstGeom prst="rect">
            <a:avLst/>
          </a:prstGeom>
          <a:noFill/>
        </p:spPr>
      </p:pic>
      <p:pic>
        <p:nvPicPr>
          <p:cNvPr id="51204" name="Picture 4" descr="http://inlinethumb41.webshots.com/21416/2863847920076630531S500x500Q85.jpg"/>
          <p:cNvPicPr>
            <a:picLocks noChangeAspect="1" noChangeArrowheads="1"/>
          </p:cNvPicPr>
          <p:nvPr/>
        </p:nvPicPr>
        <p:blipFill>
          <a:blip r:embed="rId3" cstate="print"/>
          <a:srcRect/>
          <a:stretch>
            <a:fillRect/>
          </a:stretch>
        </p:blipFill>
        <p:spPr bwMode="auto">
          <a:xfrm>
            <a:off x="5562600" y="4057650"/>
            <a:ext cx="3314700" cy="2486025"/>
          </a:xfrm>
          <a:prstGeom prst="rect">
            <a:avLst/>
          </a:prstGeom>
          <a:noFill/>
        </p:spPr>
      </p:pic>
      <p:pic>
        <p:nvPicPr>
          <p:cNvPr id="51206" name="Picture 6" descr="http://bugbear.files.wordpress.com/2007/11/row-of-day-of-the-dead-skulls.jpg"/>
          <p:cNvPicPr>
            <a:picLocks noChangeAspect="1" noChangeArrowheads="1"/>
          </p:cNvPicPr>
          <p:nvPr/>
        </p:nvPicPr>
        <p:blipFill>
          <a:blip r:embed="rId4" cstate="print"/>
          <a:srcRect t="14775"/>
          <a:stretch>
            <a:fillRect/>
          </a:stretch>
        </p:blipFill>
        <p:spPr bwMode="auto">
          <a:xfrm>
            <a:off x="5867400" y="152400"/>
            <a:ext cx="2362200" cy="131864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1206"/>
                                        </p:tgtEl>
                                        <p:attrNameLst>
                                          <p:attrName>style.visibility</p:attrName>
                                        </p:attrNameLst>
                                      </p:cBhvr>
                                      <p:to>
                                        <p:strVal val="visible"/>
                                      </p:to>
                                    </p:set>
                                    <p:animEffect transition="in" filter="blinds(horizontal)">
                                      <p:cBhvr>
                                        <p:cTn id="22" dur="500"/>
                                        <p:tgtEl>
                                          <p:spTgt spid="51206"/>
                                        </p:tgtEl>
                                      </p:cBhvr>
                                    </p:animEffect>
                                  </p:childTnLst>
                                </p:cTn>
                              </p:par>
                              <p:par>
                                <p:cTn id="23" presetID="3" presetClass="entr" presetSubtype="10" fill="hold" nodeType="withEffect">
                                  <p:stCondLst>
                                    <p:cond delay="0"/>
                                  </p:stCondLst>
                                  <p:childTnLst>
                                    <p:set>
                                      <p:cBhvr>
                                        <p:cTn id="24" dur="1" fill="hold">
                                          <p:stCondLst>
                                            <p:cond delay="0"/>
                                          </p:stCondLst>
                                        </p:cTn>
                                        <p:tgtEl>
                                          <p:spTgt spid="51202"/>
                                        </p:tgtEl>
                                        <p:attrNameLst>
                                          <p:attrName>style.visibility</p:attrName>
                                        </p:attrNameLst>
                                      </p:cBhvr>
                                      <p:to>
                                        <p:strVal val="visible"/>
                                      </p:to>
                                    </p:set>
                                    <p:animEffect transition="in" filter="blinds(horizontal)">
                                      <p:cBhvr>
                                        <p:cTn id="25" dur="500"/>
                                        <p:tgtEl>
                                          <p:spTgt spid="51202"/>
                                        </p:tgtEl>
                                      </p:cBhvr>
                                    </p:animEffect>
                                  </p:childTnLst>
                                </p:cTn>
                              </p:par>
                              <p:par>
                                <p:cTn id="26" presetID="3" presetClass="entr" presetSubtype="10" fill="hold" nodeType="withEffect">
                                  <p:stCondLst>
                                    <p:cond delay="0"/>
                                  </p:stCondLst>
                                  <p:childTnLst>
                                    <p:set>
                                      <p:cBhvr>
                                        <p:cTn id="27" dur="1" fill="hold">
                                          <p:stCondLst>
                                            <p:cond delay="0"/>
                                          </p:stCondLst>
                                        </p:cTn>
                                        <p:tgtEl>
                                          <p:spTgt spid="51204"/>
                                        </p:tgtEl>
                                        <p:attrNameLst>
                                          <p:attrName>style.visibility</p:attrName>
                                        </p:attrNameLst>
                                      </p:cBhvr>
                                      <p:to>
                                        <p:strVal val="visible"/>
                                      </p:to>
                                    </p:set>
                                    <p:animEffect transition="in" filter="blinds(horizontal)">
                                      <p:cBhvr>
                                        <p:cTn id="28" dur="500"/>
                                        <p:tgtEl>
                                          <p:spTgt spid="51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0"/>
            <a:ext cx="3886200" cy="1143000"/>
          </a:xfrm>
        </p:spPr>
        <p:txBody>
          <a:bodyPr>
            <a:normAutofit fontScale="90000"/>
          </a:bodyPr>
          <a:lstStyle/>
          <a:p>
            <a:r>
              <a:rPr lang="en-US" dirty="0" smtClean="0">
                <a:solidFill>
                  <a:schemeClr val="bg1"/>
                </a:solidFill>
              </a:rPr>
              <a:t>Section 2: Mexico Today</a:t>
            </a:r>
            <a:br>
              <a:rPr lang="en-US" dirty="0" smtClean="0">
                <a:solidFill>
                  <a:schemeClr val="bg1"/>
                </a:solidFill>
              </a:rPr>
            </a:br>
            <a:r>
              <a:rPr lang="en-US" dirty="0" smtClean="0">
                <a:solidFill>
                  <a:schemeClr val="bg1"/>
                </a:solidFill>
              </a:rPr>
              <a:t>Pages 212 - 219</a:t>
            </a:r>
            <a:endParaRPr lang="en-US" dirty="0"/>
          </a:p>
        </p:txBody>
      </p:sp>
      <p:sp>
        <p:nvSpPr>
          <p:cNvPr id="3" name="Content Placeholder 2"/>
          <p:cNvSpPr>
            <a:spLocks noGrp="1"/>
          </p:cNvSpPr>
          <p:nvPr>
            <p:ph idx="1"/>
          </p:nvPr>
        </p:nvSpPr>
        <p:spPr>
          <a:xfrm>
            <a:off x="304800" y="2590800"/>
            <a:ext cx="8534400" cy="3962400"/>
          </a:xfrm>
        </p:spPr>
        <p:txBody>
          <a:bodyPr>
            <a:normAutofit lnSpcReduction="10000"/>
          </a:bodyPr>
          <a:lstStyle/>
          <a:p>
            <a:r>
              <a:rPr lang="en-US" b="1" dirty="0" smtClean="0">
                <a:solidFill>
                  <a:schemeClr val="accent6">
                    <a:lumMod val="75000"/>
                  </a:schemeClr>
                </a:solidFill>
              </a:rPr>
              <a:t>People and Culture of Mexico </a:t>
            </a:r>
            <a:endParaRPr lang="en-US" dirty="0" smtClean="0"/>
          </a:p>
          <a:p>
            <a:pPr lvl="1"/>
            <a:r>
              <a:rPr lang="en-US" b="1" dirty="0" smtClean="0">
                <a:solidFill>
                  <a:schemeClr val="accent6">
                    <a:lumMod val="75000"/>
                  </a:schemeClr>
                </a:solidFill>
              </a:rPr>
              <a:t>Improvements have been made by the government in the area of education. Mores schools have been built, teachers hired, and supplies purchased. </a:t>
            </a:r>
          </a:p>
          <a:p>
            <a:pPr lvl="1"/>
            <a:r>
              <a:rPr lang="en-US" b="1" dirty="0" smtClean="0">
                <a:solidFill>
                  <a:schemeClr val="accent6">
                    <a:lumMod val="75000"/>
                  </a:schemeClr>
                </a:solidFill>
              </a:rPr>
              <a:t>Now 91% of the population over 15 years old can read and write. This is an increase from previous years in Mexico. </a:t>
            </a:r>
          </a:p>
          <a:p>
            <a:pPr lvl="1"/>
            <a:r>
              <a:rPr lang="en-US" b="1" dirty="0" smtClean="0">
                <a:solidFill>
                  <a:schemeClr val="accent6">
                    <a:lumMod val="75000"/>
                  </a:schemeClr>
                </a:solidFill>
              </a:rPr>
              <a:t>More and more Mexican students study English which reflects our close economic ties. </a:t>
            </a:r>
          </a:p>
        </p:txBody>
      </p:sp>
      <p:pic>
        <p:nvPicPr>
          <p:cNvPr id="50178" name="Picture 2" descr="http://www.csmonitor.com/var/ezflow_site/storage/images/media/content/2012/0509-opta-mexico-pta/12512615-1-eng-US/0509-OPTA-MEXICO-PTA_full_600.jpg"/>
          <p:cNvPicPr>
            <a:picLocks noChangeAspect="1" noChangeArrowheads="1"/>
          </p:cNvPicPr>
          <p:nvPr/>
        </p:nvPicPr>
        <p:blipFill>
          <a:blip r:embed="rId2" cstate="print"/>
          <a:srcRect/>
          <a:stretch>
            <a:fillRect/>
          </a:stretch>
        </p:blipFill>
        <p:spPr bwMode="auto">
          <a:xfrm>
            <a:off x="5257800" y="304800"/>
            <a:ext cx="3429000" cy="2286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3810000" cy="1143000"/>
          </a:xfrm>
        </p:spPr>
        <p:txBody>
          <a:bodyPr>
            <a:normAutofit fontScale="90000"/>
          </a:bodyPr>
          <a:lstStyle/>
          <a:p>
            <a:r>
              <a:rPr lang="en-US" dirty="0" smtClean="0">
                <a:solidFill>
                  <a:schemeClr val="bg1"/>
                </a:solidFill>
              </a:rPr>
              <a:t>Section 2: Mexico Today</a:t>
            </a:r>
            <a:br>
              <a:rPr lang="en-US" dirty="0" smtClean="0">
                <a:solidFill>
                  <a:schemeClr val="bg1"/>
                </a:solidFill>
              </a:rPr>
            </a:br>
            <a:r>
              <a:rPr lang="en-US" dirty="0" smtClean="0">
                <a:solidFill>
                  <a:schemeClr val="bg1"/>
                </a:solidFill>
              </a:rPr>
              <a:t>Pages 212 - 219</a:t>
            </a:r>
            <a:endParaRPr lang="en-US" dirty="0"/>
          </a:p>
        </p:txBody>
      </p:sp>
      <p:sp>
        <p:nvSpPr>
          <p:cNvPr id="3" name="Content Placeholder 2"/>
          <p:cNvSpPr>
            <a:spLocks noGrp="1"/>
          </p:cNvSpPr>
          <p:nvPr>
            <p:ph idx="1"/>
          </p:nvPr>
        </p:nvSpPr>
        <p:spPr>
          <a:xfrm>
            <a:off x="0" y="2667000"/>
            <a:ext cx="9372600" cy="4191000"/>
          </a:xfrm>
        </p:spPr>
        <p:txBody>
          <a:bodyPr>
            <a:normAutofit lnSpcReduction="10000"/>
          </a:bodyPr>
          <a:lstStyle/>
          <a:p>
            <a:r>
              <a:rPr lang="en-US" b="1" dirty="0" smtClean="0">
                <a:solidFill>
                  <a:schemeClr val="accent6">
                    <a:lumMod val="75000"/>
                  </a:schemeClr>
                </a:solidFill>
              </a:rPr>
              <a:t>Economy of Mexico </a:t>
            </a:r>
            <a:endParaRPr lang="en-US" dirty="0" smtClean="0"/>
          </a:p>
          <a:p>
            <a:pPr lvl="1"/>
            <a:r>
              <a:rPr lang="en-US" b="1" dirty="0" smtClean="0">
                <a:solidFill>
                  <a:schemeClr val="accent6">
                    <a:lumMod val="75000"/>
                  </a:schemeClr>
                </a:solidFill>
              </a:rPr>
              <a:t>Mexico used to depend on oil and farming for their economy but that has changed and they have become more diverse. </a:t>
            </a:r>
          </a:p>
          <a:p>
            <a:pPr lvl="1"/>
            <a:r>
              <a:rPr lang="en-US" b="1" dirty="0" smtClean="0">
                <a:solidFill>
                  <a:schemeClr val="accent6">
                    <a:lumMod val="75000"/>
                  </a:schemeClr>
                </a:solidFill>
              </a:rPr>
              <a:t>Most of the 1900’s the economy was controlled by the Mexican Government (PRI). In the late 1900’s a free market system was adopted. (PAN)</a:t>
            </a:r>
          </a:p>
          <a:p>
            <a:pPr lvl="1"/>
            <a:r>
              <a:rPr lang="en-US" b="1" dirty="0" smtClean="0">
                <a:solidFill>
                  <a:schemeClr val="accent6">
                    <a:lumMod val="75000"/>
                  </a:schemeClr>
                </a:solidFill>
              </a:rPr>
              <a:t>Less complex regulations allowed more companies to be created which in turn improved the economy. </a:t>
            </a:r>
          </a:p>
          <a:p>
            <a:endParaRPr lang="en-US" dirty="0"/>
          </a:p>
        </p:txBody>
      </p:sp>
      <p:pic>
        <p:nvPicPr>
          <p:cNvPr id="49154" name="Picture 2" descr="http://www.plawlotic.com/wp-content/uploads/2010/11/Mexico-Economic-Development.jpg"/>
          <p:cNvPicPr>
            <a:picLocks noChangeAspect="1" noChangeArrowheads="1"/>
          </p:cNvPicPr>
          <p:nvPr/>
        </p:nvPicPr>
        <p:blipFill>
          <a:blip r:embed="rId2" cstate="print"/>
          <a:srcRect/>
          <a:stretch>
            <a:fillRect/>
          </a:stretch>
        </p:blipFill>
        <p:spPr bwMode="auto">
          <a:xfrm>
            <a:off x="4648200" y="228600"/>
            <a:ext cx="3886200" cy="284707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9154"/>
                                        </p:tgtEl>
                                        <p:attrNameLst>
                                          <p:attrName>style.visibility</p:attrName>
                                        </p:attrNameLst>
                                      </p:cBhvr>
                                      <p:to>
                                        <p:strVal val="visible"/>
                                      </p:to>
                                    </p:set>
                                    <p:animEffect transition="in" filter="blinds(horizontal)">
                                      <p:cBhvr>
                                        <p:cTn id="22" dur="500"/>
                                        <p:tgtEl>
                                          <p:spTgt spid="49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95400"/>
            <a:ext cx="3733800" cy="1143000"/>
          </a:xfrm>
        </p:spPr>
        <p:txBody>
          <a:bodyPr>
            <a:normAutofit fontScale="90000"/>
          </a:bodyPr>
          <a:lstStyle/>
          <a:p>
            <a:r>
              <a:rPr lang="en-US" dirty="0" smtClean="0">
                <a:solidFill>
                  <a:schemeClr val="bg1"/>
                </a:solidFill>
              </a:rPr>
              <a:t>Section 2: Mexico Today</a:t>
            </a:r>
            <a:br>
              <a:rPr lang="en-US" dirty="0" smtClean="0">
                <a:solidFill>
                  <a:schemeClr val="bg1"/>
                </a:solidFill>
              </a:rPr>
            </a:br>
            <a:r>
              <a:rPr lang="en-US" dirty="0" smtClean="0">
                <a:solidFill>
                  <a:schemeClr val="bg1"/>
                </a:solidFill>
              </a:rPr>
              <a:t>Pages 212 - 219</a:t>
            </a:r>
            <a:endParaRPr lang="en-US" dirty="0"/>
          </a:p>
        </p:txBody>
      </p:sp>
      <p:sp>
        <p:nvSpPr>
          <p:cNvPr id="3" name="Content Placeholder 2"/>
          <p:cNvSpPr>
            <a:spLocks noGrp="1"/>
          </p:cNvSpPr>
          <p:nvPr>
            <p:ph idx="1"/>
          </p:nvPr>
        </p:nvSpPr>
        <p:spPr>
          <a:xfrm>
            <a:off x="152400" y="3276600"/>
            <a:ext cx="8686800" cy="3581400"/>
          </a:xfrm>
        </p:spPr>
        <p:txBody>
          <a:bodyPr>
            <a:normAutofit fontScale="92500" lnSpcReduction="10000"/>
          </a:bodyPr>
          <a:lstStyle/>
          <a:p>
            <a:r>
              <a:rPr lang="en-US" b="1" dirty="0" smtClean="0">
                <a:solidFill>
                  <a:schemeClr val="accent6">
                    <a:lumMod val="75000"/>
                  </a:schemeClr>
                </a:solidFill>
              </a:rPr>
              <a:t>Economy of Mexico </a:t>
            </a:r>
            <a:endParaRPr lang="en-US" dirty="0" smtClean="0"/>
          </a:p>
          <a:p>
            <a:pPr lvl="1"/>
            <a:r>
              <a:rPr lang="en-US" b="1" dirty="0" smtClean="0">
                <a:solidFill>
                  <a:schemeClr val="accent6">
                    <a:lumMod val="75000"/>
                  </a:schemeClr>
                </a:solidFill>
              </a:rPr>
              <a:t>Mexico is a part of NAFTA along with the United States and Canada. </a:t>
            </a:r>
          </a:p>
          <a:p>
            <a:pPr lvl="2"/>
            <a:r>
              <a:rPr lang="en-US" b="1" dirty="0" smtClean="0">
                <a:solidFill>
                  <a:schemeClr val="accent6">
                    <a:lumMod val="75000"/>
                  </a:schemeClr>
                </a:solidFill>
              </a:rPr>
              <a:t>This has strengthened the relationship between Mexico and the United States. It has also led to more manufacturing jobs in Mexico, higher pay for the workers, and a growing Mexican economy. </a:t>
            </a:r>
          </a:p>
          <a:p>
            <a:pPr lvl="1"/>
            <a:r>
              <a:rPr lang="en-US" b="1" dirty="0" smtClean="0">
                <a:solidFill>
                  <a:srgbClr val="F79646">
                    <a:lumMod val="75000"/>
                  </a:srgbClr>
                </a:solidFill>
              </a:rPr>
              <a:t>Also members of WTO (World Trade Organization) and FFTA (Free Trade Area of the Americas)</a:t>
            </a:r>
          </a:p>
        </p:txBody>
      </p:sp>
      <p:pic>
        <p:nvPicPr>
          <p:cNvPr id="55300" name="Picture 4" descr="http://www.fas.usda.gov/itp/policy/nafta/NAFTA_logosmall.jpg"/>
          <p:cNvPicPr>
            <a:picLocks noChangeAspect="1" noChangeArrowheads="1"/>
          </p:cNvPicPr>
          <p:nvPr/>
        </p:nvPicPr>
        <p:blipFill>
          <a:blip r:embed="rId2" cstate="print"/>
          <a:srcRect/>
          <a:stretch>
            <a:fillRect/>
          </a:stretch>
        </p:blipFill>
        <p:spPr bwMode="auto">
          <a:xfrm>
            <a:off x="4724400" y="457200"/>
            <a:ext cx="3254642" cy="2667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14400"/>
            <a:ext cx="3733800" cy="1143000"/>
          </a:xfrm>
        </p:spPr>
        <p:txBody>
          <a:bodyPr>
            <a:normAutofit fontScale="90000"/>
          </a:bodyPr>
          <a:lstStyle/>
          <a:p>
            <a:r>
              <a:rPr lang="en-US" dirty="0" smtClean="0">
                <a:solidFill>
                  <a:schemeClr val="bg1"/>
                </a:solidFill>
              </a:rPr>
              <a:t>Section 2: Mexico Today</a:t>
            </a:r>
            <a:br>
              <a:rPr lang="en-US" dirty="0" smtClean="0">
                <a:solidFill>
                  <a:schemeClr val="bg1"/>
                </a:solidFill>
              </a:rPr>
            </a:br>
            <a:r>
              <a:rPr lang="en-US" dirty="0" smtClean="0">
                <a:solidFill>
                  <a:schemeClr val="bg1"/>
                </a:solidFill>
              </a:rPr>
              <a:t>Pages 212 - 219</a:t>
            </a:r>
            <a:endParaRPr lang="en-US" dirty="0"/>
          </a:p>
        </p:txBody>
      </p:sp>
      <p:sp>
        <p:nvSpPr>
          <p:cNvPr id="3" name="Content Placeholder 2"/>
          <p:cNvSpPr>
            <a:spLocks noGrp="1"/>
          </p:cNvSpPr>
          <p:nvPr>
            <p:ph idx="1"/>
          </p:nvPr>
        </p:nvSpPr>
        <p:spPr>
          <a:xfrm>
            <a:off x="152400" y="2971800"/>
            <a:ext cx="8686800" cy="3763963"/>
          </a:xfrm>
        </p:spPr>
        <p:txBody>
          <a:bodyPr>
            <a:normAutofit lnSpcReduction="10000"/>
          </a:bodyPr>
          <a:lstStyle/>
          <a:p>
            <a:r>
              <a:rPr lang="en-US" b="1" dirty="0" smtClean="0">
                <a:solidFill>
                  <a:schemeClr val="accent6">
                    <a:lumMod val="75000"/>
                  </a:schemeClr>
                </a:solidFill>
              </a:rPr>
              <a:t>Economy of Mexico </a:t>
            </a:r>
            <a:endParaRPr lang="en-US" dirty="0" smtClean="0"/>
          </a:p>
          <a:p>
            <a:pPr lvl="1"/>
            <a:r>
              <a:rPr lang="en-US" b="1" dirty="0" smtClean="0">
                <a:solidFill>
                  <a:schemeClr val="accent6">
                    <a:lumMod val="75000"/>
                  </a:schemeClr>
                </a:solidFill>
              </a:rPr>
              <a:t>4 in 6 Mexican workers work in a service industry. </a:t>
            </a:r>
          </a:p>
          <a:p>
            <a:pPr lvl="1"/>
            <a:r>
              <a:rPr lang="en-US" b="1" dirty="0" smtClean="0">
                <a:solidFill>
                  <a:schemeClr val="accent6">
                    <a:lumMod val="75000"/>
                  </a:schemeClr>
                </a:solidFill>
              </a:rPr>
              <a:t>¼ of Mexican workers are factory laborers.</a:t>
            </a:r>
          </a:p>
          <a:p>
            <a:pPr lvl="1"/>
            <a:r>
              <a:rPr lang="en-US" b="1" dirty="0" smtClean="0">
                <a:solidFill>
                  <a:schemeClr val="accent6">
                    <a:lumMod val="75000"/>
                  </a:schemeClr>
                </a:solidFill>
              </a:rPr>
              <a:t>4% of Mexicans work on farms.</a:t>
            </a:r>
          </a:p>
          <a:p>
            <a:pPr lvl="1"/>
            <a:r>
              <a:rPr lang="en-US" b="1" dirty="0" smtClean="0">
                <a:solidFill>
                  <a:schemeClr val="accent6">
                    <a:lumMod val="75000"/>
                  </a:schemeClr>
                </a:solidFill>
              </a:rPr>
              <a:t>Some Mexicans cannot find work in their country. They travel to other countries to get work. Then they will send money back to their families. That money is called a remittance.</a:t>
            </a:r>
          </a:p>
          <a:p>
            <a:pPr lvl="1"/>
            <a:endParaRPr lang="en-US" b="1" dirty="0">
              <a:solidFill>
                <a:schemeClr val="accent6">
                  <a:lumMod val="75000"/>
                </a:schemeClr>
              </a:solidFill>
            </a:endParaRPr>
          </a:p>
        </p:txBody>
      </p:sp>
      <p:pic>
        <p:nvPicPr>
          <p:cNvPr id="54274" name="Picture 2" descr="http://www.limitstogrowth.org/WEB-Graphics/MexicoRemittances1996-2011.jpg"/>
          <p:cNvPicPr>
            <a:picLocks noChangeAspect="1" noChangeArrowheads="1"/>
          </p:cNvPicPr>
          <p:nvPr/>
        </p:nvPicPr>
        <p:blipFill>
          <a:blip r:embed="rId2" cstate="print"/>
          <a:srcRect/>
          <a:stretch>
            <a:fillRect/>
          </a:stretch>
        </p:blipFill>
        <p:spPr bwMode="auto">
          <a:xfrm>
            <a:off x="4038600" y="381000"/>
            <a:ext cx="4876800" cy="29672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4274"/>
                                        </p:tgtEl>
                                        <p:attrNameLst>
                                          <p:attrName>style.visibility</p:attrName>
                                        </p:attrNameLst>
                                      </p:cBhvr>
                                      <p:to>
                                        <p:strVal val="visible"/>
                                      </p:to>
                                    </p:set>
                                    <p:animEffect transition="in" filter="blinds(horizontal)">
                                      <p:cBhvr>
                                        <p:cTn id="27" dur="500"/>
                                        <p:tgtEl>
                                          <p:spTgt spid="54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Section 2: Mexico Today</a:t>
            </a:r>
            <a:br>
              <a:rPr lang="en-US" dirty="0" smtClean="0">
                <a:solidFill>
                  <a:schemeClr val="bg1"/>
                </a:solidFill>
              </a:rPr>
            </a:br>
            <a:r>
              <a:rPr lang="en-US" dirty="0" smtClean="0">
                <a:solidFill>
                  <a:schemeClr val="bg1"/>
                </a:solidFill>
              </a:rPr>
              <a:t>Pages 212 - 219</a:t>
            </a:r>
            <a:endParaRPr lang="en-US" dirty="0"/>
          </a:p>
        </p:txBody>
      </p:sp>
      <p:sp>
        <p:nvSpPr>
          <p:cNvPr id="3" name="Content Placeholder 2"/>
          <p:cNvSpPr>
            <a:spLocks noGrp="1"/>
          </p:cNvSpPr>
          <p:nvPr>
            <p:ph idx="1"/>
          </p:nvPr>
        </p:nvSpPr>
        <p:spPr>
          <a:xfrm>
            <a:off x="2819400" y="1600200"/>
            <a:ext cx="6324600" cy="5257800"/>
          </a:xfrm>
        </p:spPr>
        <p:txBody>
          <a:bodyPr>
            <a:normAutofit fontScale="92500"/>
          </a:bodyPr>
          <a:lstStyle/>
          <a:p>
            <a:r>
              <a:rPr lang="en-US" b="1" dirty="0" smtClean="0">
                <a:solidFill>
                  <a:schemeClr val="accent6">
                    <a:lumMod val="75000"/>
                  </a:schemeClr>
                </a:solidFill>
              </a:rPr>
              <a:t>Economy of Mexico </a:t>
            </a:r>
          </a:p>
          <a:p>
            <a:pPr lvl="1"/>
            <a:r>
              <a:rPr lang="en-US" b="1" dirty="0" smtClean="0">
                <a:solidFill>
                  <a:schemeClr val="accent6">
                    <a:lumMod val="75000"/>
                  </a:schemeClr>
                </a:solidFill>
              </a:rPr>
              <a:t>Better trade has meant more jobs in Mexico.</a:t>
            </a:r>
          </a:p>
          <a:p>
            <a:pPr lvl="1"/>
            <a:r>
              <a:rPr lang="en-US" b="1" dirty="0" smtClean="0">
                <a:solidFill>
                  <a:schemeClr val="accent6">
                    <a:lumMod val="75000"/>
                  </a:schemeClr>
                </a:solidFill>
              </a:rPr>
              <a:t>Many workers in Mexico earn wages that are lower than the US and Canada, so many companies take advantage of that and put factories in Mexico. </a:t>
            </a:r>
          </a:p>
          <a:p>
            <a:pPr lvl="1"/>
            <a:r>
              <a:rPr lang="en-US" b="1" dirty="0" smtClean="0">
                <a:solidFill>
                  <a:schemeClr val="accent6">
                    <a:lumMod val="75000"/>
                  </a:schemeClr>
                </a:solidFill>
              </a:rPr>
              <a:t>Mexican workers however make more than Chinese workers. Mexicans fear that some manufacturing jobs will be lost to China as a result. </a:t>
            </a:r>
            <a:endParaRPr lang="en-US" dirty="0" smtClean="0"/>
          </a:p>
          <a:p>
            <a:endParaRPr lang="en-US" dirty="0"/>
          </a:p>
        </p:txBody>
      </p:sp>
      <p:pic>
        <p:nvPicPr>
          <p:cNvPr id="56322" name="Picture 2" descr="http://mexicotoday.org/sites/mexicotoday.org/files/Manufacturing.jpg?1313430643"/>
          <p:cNvPicPr>
            <a:picLocks noChangeAspect="1" noChangeArrowheads="1"/>
          </p:cNvPicPr>
          <p:nvPr/>
        </p:nvPicPr>
        <p:blipFill>
          <a:blip r:embed="rId2" cstate="print"/>
          <a:srcRect/>
          <a:stretch>
            <a:fillRect/>
          </a:stretch>
        </p:blipFill>
        <p:spPr bwMode="auto">
          <a:xfrm rot="20851892">
            <a:off x="333573" y="3197452"/>
            <a:ext cx="3015510" cy="2007696"/>
          </a:xfrm>
          <a:prstGeom prst="rect">
            <a:avLst/>
          </a:prstGeom>
          <a:noFill/>
        </p:spPr>
      </p:pic>
      <p:pic>
        <p:nvPicPr>
          <p:cNvPr id="56324" name="Picture 4" descr="http://t3.gstatic.com/images?q=tbn:ANd9GcTjLDXSJAdGM8DjqW2ZV7xgFsOJ1SQWEps8vTcEQwOUnkWeLm2W_6NbVly-ag"/>
          <p:cNvPicPr>
            <a:picLocks noChangeAspect="1" noChangeArrowheads="1"/>
          </p:cNvPicPr>
          <p:nvPr/>
        </p:nvPicPr>
        <p:blipFill>
          <a:blip r:embed="rId3" cstate="print"/>
          <a:srcRect/>
          <a:stretch>
            <a:fillRect/>
          </a:stretch>
        </p:blipFill>
        <p:spPr bwMode="auto">
          <a:xfrm>
            <a:off x="228600" y="1219200"/>
            <a:ext cx="2286000" cy="15240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0" y="914400"/>
            <a:ext cx="3657600" cy="1143000"/>
          </a:xfrm>
        </p:spPr>
        <p:txBody>
          <a:bodyPr>
            <a:normAutofit fontScale="90000"/>
          </a:bodyPr>
          <a:lstStyle/>
          <a:p>
            <a:r>
              <a:rPr lang="en-US" dirty="0" smtClean="0">
                <a:solidFill>
                  <a:schemeClr val="bg1"/>
                </a:solidFill>
              </a:rPr>
              <a:t>Section 2: Mexico Today</a:t>
            </a:r>
            <a:br>
              <a:rPr lang="en-US" dirty="0" smtClean="0">
                <a:solidFill>
                  <a:schemeClr val="bg1"/>
                </a:solidFill>
              </a:rPr>
            </a:br>
            <a:r>
              <a:rPr lang="en-US" dirty="0" smtClean="0">
                <a:solidFill>
                  <a:schemeClr val="bg1"/>
                </a:solidFill>
              </a:rPr>
              <a:t>Pages 212 - 219</a:t>
            </a:r>
            <a:endParaRPr lang="en-US" dirty="0"/>
          </a:p>
        </p:txBody>
      </p:sp>
      <p:sp>
        <p:nvSpPr>
          <p:cNvPr id="3" name="Content Placeholder 2"/>
          <p:cNvSpPr>
            <a:spLocks noGrp="1"/>
          </p:cNvSpPr>
          <p:nvPr>
            <p:ph idx="1"/>
          </p:nvPr>
        </p:nvSpPr>
        <p:spPr>
          <a:xfrm>
            <a:off x="0" y="457201"/>
            <a:ext cx="4648200" cy="6172200"/>
          </a:xfrm>
        </p:spPr>
        <p:txBody>
          <a:bodyPr>
            <a:normAutofit fontScale="92500"/>
          </a:bodyPr>
          <a:lstStyle/>
          <a:p>
            <a:r>
              <a:rPr lang="en-US" b="1" dirty="0" smtClean="0">
                <a:solidFill>
                  <a:schemeClr val="accent6">
                    <a:lumMod val="75000"/>
                  </a:schemeClr>
                </a:solidFill>
              </a:rPr>
              <a:t>Economy of Mexico </a:t>
            </a:r>
          </a:p>
          <a:p>
            <a:pPr lvl="1"/>
            <a:r>
              <a:rPr lang="en-US" b="1" dirty="0" smtClean="0">
                <a:solidFill>
                  <a:schemeClr val="accent6">
                    <a:lumMod val="75000"/>
                  </a:schemeClr>
                </a:solidFill>
              </a:rPr>
              <a:t>Trade has many benefits but there are some drawbacks. </a:t>
            </a:r>
          </a:p>
          <a:p>
            <a:pPr lvl="2"/>
            <a:r>
              <a:rPr lang="en-US" b="1" dirty="0" smtClean="0">
                <a:solidFill>
                  <a:schemeClr val="accent6">
                    <a:lumMod val="75000"/>
                  </a:schemeClr>
                </a:solidFill>
              </a:rPr>
              <a:t>Americans have been able to sell corn and apples in Mexico at a price that is cheaper than the Mexican farmers can grow and sell the same product. </a:t>
            </a:r>
          </a:p>
          <a:p>
            <a:pPr lvl="2"/>
            <a:r>
              <a:rPr lang="en-US" b="1" dirty="0" smtClean="0">
                <a:solidFill>
                  <a:schemeClr val="accent6">
                    <a:lumMod val="75000"/>
                  </a:schemeClr>
                </a:solidFill>
              </a:rPr>
              <a:t>Mexico has become dependent on trade and on the US economy. When the US does well so does Mexico. When it does poorly Mexico also suffers. </a:t>
            </a:r>
          </a:p>
          <a:p>
            <a:endParaRPr lang="en-US" dirty="0"/>
          </a:p>
        </p:txBody>
      </p:sp>
      <p:pic>
        <p:nvPicPr>
          <p:cNvPr id="57348" name="Picture 4" descr="http://www.incontext.indiana.edu/pre/sept-oct/images/fig2Mexico.gif"/>
          <p:cNvPicPr>
            <a:picLocks noChangeAspect="1" noChangeArrowheads="1"/>
          </p:cNvPicPr>
          <p:nvPr/>
        </p:nvPicPr>
        <p:blipFill>
          <a:blip r:embed="rId2" cstate="print"/>
          <a:srcRect/>
          <a:stretch>
            <a:fillRect/>
          </a:stretch>
        </p:blipFill>
        <p:spPr bwMode="auto">
          <a:xfrm>
            <a:off x="4724400" y="2743200"/>
            <a:ext cx="4295775" cy="38766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Section 2: Mexico Today</a:t>
            </a:r>
            <a:br>
              <a:rPr lang="en-US" dirty="0" smtClean="0">
                <a:solidFill>
                  <a:schemeClr val="bg1"/>
                </a:solidFill>
              </a:rPr>
            </a:br>
            <a:r>
              <a:rPr lang="en-US" dirty="0" smtClean="0">
                <a:solidFill>
                  <a:schemeClr val="bg1"/>
                </a:solidFill>
              </a:rPr>
              <a:t>Pages 212 - 219</a:t>
            </a:r>
            <a:endParaRPr lang="en-US" dirty="0"/>
          </a:p>
        </p:txBody>
      </p:sp>
      <p:pic>
        <p:nvPicPr>
          <p:cNvPr id="4" name="Picture 2" descr="http://www.international.gc.ca/iwglobal/utilities/FileProcessor.aspx?file=/trade-agreements-accords-commerciaux/assets/images/chart_09_sm-en.jpg&amp;version=20071112155138"/>
          <p:cNvPicPr>
            <a:picLocks noGrp="1" noChangeAspect="1" noChangeArrowheads="1"/>
          </p:cNvPicPr>
          <p:nvPr>
            <p:ph idx="1"/>
          </p:nvPr>
        </p:nvPicPr>
        <p:blipFill>
          <a:blip r:embed="rId2" cstate="print"/>
          <a:srcRect/>
          <a:stretch>
            <a:fillRect/>
          </a:stretch>
        </p:blipFill>
        <p:spPr bwMode="auto">
          <a:xfrm>
            <a:off x="140804" y="2590800"/>
            <a:ext cx="4214192" cy="3657600"/>
          </a:xfrm>
          <a:prstGeom prst="rect">
            <a:avLst/>
          </a:prstGeom>
          <a:noFill/>
        </p:spPr>
      </p:pic>
      <p:pic>
        <p:nvPicPr>
          <p:cNvPr id="58370" name="Picture 2" descr="http://www.international.gc.ca/iwglobal/utilities/FileProcessor.aspx?file=/trade-agreements-accords-commerciaux/assets/images/chart_10_sm-en.jpg&amp;version=20071112155138"/>
          <p:cNvPicPr>
            <a:picLocks noChangeAspect="1" noChangeArrowheads="1"/>
          </p:cNvPicPr>
          <p:nvPr/>
        </p:nvPicPr>
        <p:blipFill>
          <a:blip r:embed="rId3" cstate="print"/>
          <a:srcRect/>
          <a:stretch>
            <a:fillRect/>
          </a:stretch>
        </p:blipFill>
        <p:spPr bwMode="auto">
          <a:xfrm>
            <a:off x="4572000" y="2590800"/>
            <a:ext cx="4434541" cy="36576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Section 1: Chapter Atlas</a:t>
            </a:r>
            <a:br>
              <a:rPr lang="en-US" dirty="0" smtClean="0">
                <a:solidFill>
                  <a:schemeClr val="bg1"/>
                </a:solidFill>
              </a:rPr>
            </a:br>
            <a:r>
              <a:rPr lang="en-US" dirty="0" smtClean="0">
                <a:solidFill>
                  <a:schemeClr val="bg1"/>
                </a:solidFill>
              </a:rPr>
              <a:t>Pages 198 - 205</a:t>
            </a:r>
            <a:endParaRPr lang="en-US" dirty="0">
              <a:solidFill>
                <a:schemeClr val="bg1"/>
              </a:solidFill>
            </a:endParaRPr>
          </a:p>
        </p:txBody>
      </p:sp>
      <p:sp>
        <p:nvSpPr>
          <p:cNvPr id="3" name="Content Placeholder 2"/>
          <p:cNvSpPr>
            <a:spLocks noGrp="1"/>
          </p:cNvSpPr>
          <p:nvPr>
            <p:ph idx="1"/>
          </p:nvPr>
        </p:nvSpPr>
        <p:spPr>
          <a:xfrm>
            <a:off x="0" y="1752600"/>
            <a:ext cx="5105400" cy="5105400"/>
          </a:xfrm>
        </p:spPr>
        <p:txBody>
          <a:bodyPr/>
          <a:lstStyle/>
          <a:p>
            <a:r>
              <a:rPr lang="en-US" b="1" dirty="0" smtClean="0">
                <a:solidFill>
                  <a:schemeClr val="accent6">
                    <a:lumMod val="75000"/>
                  </a:schemeClr>
                </a:solidFill>
              </a:rPr>
              <a:t>Mexico is south of the USA</a:t>
            </a:r>
          </a:p>
          <a:p>
            <a:r>
              <a:rPr lang="en-US" b="1" dirty="0" smtClean="0">
                <a:solidFill>
                  <a:schemeClr val="accent6">
                    <a:lumMod val="75000"/>
                  </a:schemeClr>
                </a:solidFill>
              </a:rPr>
              <a:t>It is divided into two parts – the main larger section which is east of the Gulf of California and the long thin peninsula called Baja California. </a:t>
            </a:r>
          </a:p>
        </p:txBody>
      </p:sp>
      <p:pic>
        <p:nvPicPr>
          <p:cNvPr id="10242" name="Picture 2" descr="http://www.worldatlas.com/webimage/countrys/namerica/mxna.gif"/>
          <p:cNvPicPr>
            <a:picLocks noChangeAspect="1" noChangeArrowheads="1"/>
          </p:cNvPicPr>
          <p:nvPr/>
        </p:nvPicPr>
        <p:blipFill>
          <a:blip r:embed="rId3" cstate="print"/>
          <a:srcRect/>
          <a:stretch>
            <a:fillRect/>
          </a:stretch>
        </p:blipFill>
        <p:spPr bwMode="auto">
          <a:xfrm>
            <a:off x="5181600" y="1752600"/>
            <a:ext cx="3581400" cy="462224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Section 1: Chapter Atlas</a:t>
            </a:r>
            <a:br>
              <a:rPr lang="en-US" dirty="0" smtClean="0">
                <a:solidFill>
                  <a:schemeClr val="bg1"/>
                </a:solidFill>
              </a:rPr>
            </a:br>
            <a:r>
              <a:rPr lang="en-US" dirty="0" smtClean="0">
                <a:solidFill>
                  <a:schemeClr val="bg1"/>
                </a:solidFill>
              </a:rPr>
              <a:t>Pages 198 - 205</a:t>
            </a:r>
            <a:endParaRPr lang="en-US" dirty="0"/>
          </a:p>
        </p:txBody>
      </p:sp>
      <p:sp>
        <p:nvSpPr>
          <p:cNvPr id="3" name="Content Placeholder 2"/>
          <p:cNvSpPr>
            <a:spLocks noGrp="1"/>
          </p:cNvSpPr>
          <p:nvPr>
            <p:ph idx="1"/>
          </p:nvPr>
        </p:nvSpPr>
        <p:spPr>
          <a:xfrm>
            <a:off x="457200" y="1600200"/>
            <a:ext cx="8229600" cy="5029200"/>
          </a:xfrm>
        </p:spPr>
        <p:txBody>
          <a:bodyPr/>
          <a:lstStyle/>
          <a:p>
            <a:r>
              <a:rPr lang="en-US" b="1" dirty="0" smtClean="0">
                <a:solidFill>
                  <a:schemeClr val="accent6">
                    <a:lumMod val="75000"/>
                  </a:schemeClr>
                </a:solidFill>
              </a:rPr>
              <a:t>Landform Regions of Mexico</a:t>
            </a:r>
          </a:p>
          <a:p>
            <a:pPr lvl="1"/>
            <a:r>
              <a:rPr lang="en-US" b="1" u="sng" dirty="0" smtClean="0">
                <a:solidFill>
                  <a:schemeClr val="accent6">
                    <a:lumMod val="75000"/>
                  </a:schemeClr>
                </a:solidFill>
              </a:rPr>
              <a:t>Mexican Plateau:</a:t>
            </a:r>
            <a:r>
              <a:rPr lang="en-US" b="1" dirty="0" smtClean="0">
                <a:solidFill>
                  <a:schemeClr val="accent6">
                    <a:lumMod val="75000"/>
                  </a:schemeClr>
                </a:solidFill>
              </a:rPr>
              <a:t> Located in Central Mexico. The capital of the country, Mexico City, is located here. The soil is soft and causes buildings to sink and the area is prone to earthquakes. </a:t>
            </a:r>
            <a:endParaRPr lang="en-US" dirty="0"/>
          </a:p>
        </p:txBody>
      </p:sp>
      <p:pic>
        <p:nvPicPr>
          <p:cNvPr id="4" name="Picture 8" descr="http://www.worldatlas.com/webimage/countrys/namerica/mxnewzzz.gif"/>
          <p:cNvPicPr>
            <a:picLocks noChangeAspect="1" noChangeArrowheads="1"/>
          </p:cNvPicPr>
          <p:nvPr/>
        </p:nvPicPr>
        <p:blipFill>
          <a:blip r:embed="rId3" cstate="print"/>
          <a:srcRect/>
          <a:stretch>
            <a:fillRect/>
          </a:stretch>
        </p:blipFill>
        <p:spPr bwMode="auto">
          <a:xfrm>
            <a:off x="2819400" y="4038600"/>
            <a:ext cx="4038599" cy="260615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962400" cy="1143000"/>
          </a:xfrm>
        </p:spPr>
        <p:txBody>
          <a:bodyPr>
            <a:normAutofit fontScale="90000"/>
          </a:bodyPr>
          <a:lstStyle/>
          <a:p>
            <a:r>
              <a:rPr lang="en-US" dirty="0" smtClean="0">
                <a:solidFill>
                  <a:schemeClr val="bg1"/>
                </a:solidFill>
              </a:rPr>
              <a:t>Section 1: Chapter Atlas</a:t>
            </a:r>
            <a:br>
              <a:rPr lang="en-US" dirty="0" smtClean="0">
                <a:solidFill>
                  <a:schemeClr val="bg1"/>
                </a:solidFill>
              </a:rPr>
            </a:br>
            <a:r>
              <a:rPr lang="en-US" dirty="0" smtClean="0">
                <a:solidFill>
                  <a:schemeClr val="bg1"/>
                </a:solidFill>
              </a:rPr>
              <a:t>Pages 198 - 205</a:t>
            </a:r>
            <a:endParaRPr lang="en-US" dirty="0"/>
          </a:p>
        </p:txBody>
      </p:sp>
      <p:sp>
        <p:nvSpPr>
          <p:cNvPr id="3" name="Content Placeholder 2"/>
          <p:cNvSpPr>
            <a:spLocks noGrp="1"/>
          </p:cNvSpPr>
          <p:nvPr>
            <p:ph idx="1"/>
          </p:nvPr>
        </p:nvSpPr>
        <p:spPr>
          <a:xfrm>
            <a:off x="4800600" y="228600"/>
            <a:ext cx="4343400" cy="6629400"/>
          </a:xfrm>
        </p:spPr>
        <p:txBody>
          <a:bodyPr>
            <a:normAutofit/>
          </a:bodyPr>
          <a:lstStyle/>
          <a:p>
            <a:r>
              <a:rPr lang="en-US" b="1" dirty="0" smtClean="0">
                <a:solidFill>
                  <a:schemeClr val="accent6">
                    <a:lumMod val="75000"/>
                  </a:schemeClr>
                </a:solidFill>
              </a:rPr>
              <a:t>Landform Regions of Mexico</a:t>
            </a:r>
          </a:p>
          <a:p>
            <a:pPr lvl="1"/>
            <a:r>
              <a:rPr lang="en-US" b="1" u="sng" dirty="0" smtClean="0">
                <a:solidFill>
                  <a:schemeClr val="accent6">
                    <a:lumMod val="75000"/>
                  </a:schemeClr>
                </a:solidFill>
              </a:rPr>
              <a:t>Sierra Madre Occidental:</a:t>
            </a:r>
            <a:r>
              <a:rPr lang="en-US" b="1" dirty="0" smtClean="0">
                <a:solidFill>
                  <a:schemeClr val="accent6">
                    <a:lumMod val="75000"/>
                  </a:schemeClr>
                </a:solidFill>
              </a:rPr>
              <a:t> Located to the west of the Mexican Plateau. </a:t>
            </a:r>
            <a:endParaRPr lang="en-US" dirty="0" smtClean="0"/>
          </a:p>
          <a:p>
            <a:pPr lvl="1"/>
            <a:r>
              <a:rPr lang="en-US" b="1" u="sng" dirty="0" smtClean="0">
                <a:solidFill>
                  <a:schemeClr val="accent6">
                    <a:lumMod val="75000"/>
                  </a:schemeClr>
                </a:solidFill>
              </a:rPr>
              <a:t>Sierra Madre Oriental:</a:t>
            </a:r>
            <a:r>
              <a:rPr lang="en-US" b="1" dirty="0" smtClean="0">
                <a:solidFill>
                  <a:schemeClr val="accent6">
                    <a:lumMod val="75000"/>
                  </a:schemeClr>
                </a:solidFill>
              </a:rPr>
              <a:t> Located to the east of the Mexican Plateau.  </a:t>
            </a:r>
          </a:p>
          <a:p>
            <a:pPr lvl="2"/>
            <a:r>
              <a:rPr lang="en-US" b="1" dirty="0" smtClean="0">
                <a:solidFill>
                  <a:schemeClr val="accent6">
                    <a:lumMod val="75000"/>
                  </a:schemeClr>
                </a:solidFill>
              </a:rPr>
              <a:t>The mountain chains meet south of the plateau in an area that is full of volcanoes. This area also has a lot of minerals. </a:t>
            </a:r>
            <a:endParaRPr lang="en-US" dirty="0" smtClean="0"/>
          </a:p>
          <a:p>
            <a:endParaRPr lang="en-US" dirty="0"/>
          </a:p>
        </p:txBody>
      </p:sp>
      <p:pic>
        <p:nvPicPr>
          <p:cNvPr id="4" name="Picture 8" descr="http://www.worldatlas.com/webimage/countrys/namerica/mxnewzzz.gif"/>
          <p:cNvPicPr>
            <a:picLocks noChangeAspect="1" noChangeArrowheads="1"/>
          </p:cNvPicPr>
          <p:nvPr/>
        </p:nvPicPr>
        <p:blipFill>
          <a:blip r:embed="rId3" cstate="print"/>
          <a:srcRect/>
          <a:stretch>
            <a:fillRect/>
          </a:stretch>
        </p:blipFill>
        <p:spPr bwMode="auto">
          <a:xfrm>
            <a:off x="304800" y="2438400"/>
            <a:ext cx="4959457" cy="3200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4191000" cy="1143000"/>
          </a:xfrm>
        </p:spPr>
        <p:txBody>
          <a:bodyPr>
            <a:normAutofit fontScale="90000"/>
          </a:bodyPr>
          <a:lstStyle/>
          <a:p>
            <a:r>
              <a:rPr lang="en-US" dirty="0" smtClean="0">
                <a:solidFill>
                  <a:schemeClr val="bg1"/>
                </a:solidFill>
              </a:rPr>
              <a:t>Section 1: Chapter Atlas</a:t>
            </a:r>
            <a:br>
              <a:rPr lang="en-US" dirty="0" smtClean="0">
                <a:solidFill>
                  <a:schemeClr val="bg1"/>
                </a:solidFill>
              </a:rPr>
            </a:br>
            <a:r>
              <a:rPr lang="en-US" dirty="0" smtClean="0">
                <a:solidFill>
                  <a:schemeClr val="bg1"/>
                </a:solidFill>
              </a:rPr>
              <a:t>Pages 198 - 205</a:t>
            </a:r>
            <a:endParaRPr lang="en-US" dirty="0"/>
          </a:p>
        </p:txBody>
      </p:sp>
      <p:sp>
        <p:nvSpPr>
          <p:cNvPr id="3" name="Content Placeholder 2"/>
          <p:cNvSpPr>
            <a:spLocks noGrp="1"/>
          </p:cNvSpPr>
          <p:nvPr>
            <p:ph idx="1"/>
          </p:nvPr>
        </p:nvSpPr>
        <p:spPr>
          <a:xfrm>
            <a:off x="0" y="2895600"/>
            <a:ext cx="9144000" cy="3962400"/>
          </a:xfrm>
        </p:spPr>
        <p:txBody>
          <a:bodyPr>
            <a:normAutofit/>
          </a:bodyPr>
          <a:lstStyle/>
          <a:p>
            <a:r>
              <a:rPr lang="en-US" b="1" dirty="0" smtClean="0">
                <a:solidFill>
                  <a:schemeClr val="accent6">
                    <a:lumMod val="75000"/>
                  </a:schemeClr>
                </a:solidFill>
              </a:rPr>
              <a:t>Landform Regions of Mexico</a:t>
            </a:r>
          </a:p>
          <a:p>
            <a:pPr lvl="1"/>
            <a:r>
              <a:rPr lang="en-US" b="1" u="sng" dirty="0" smtClean="0">
                <a:solidFill>
                  <a:schemeClr val="accent6">
                    <a:lumMod val="75000"/>
                  </a:schemeClr>
                </a:solidFill>
              </a:rPr>
              <a:t>Pacific Coastal Lowlands:</a:t>
            </a:r>
            <a:r>
              <a:rPr lang="en-US" b="1" dirty="0" smtClean="0">
                <a:solidFill>
                  <a:schemeClr val="accent6">
                    <a:lumMod val="75000"/>
                  </a:schemeClr>
                </a:solidFill>
              </a:rPr>
              <a:t> Located from the United States border to about ½ down the Mexican coast. </a:t>
            </a:r>
            <a:endParaRPr lang="en-US" dirty="0" smtClean="0"/>
          </a:p>
          <a:p>
            <a:pPr lvl="1"/>
            <a:r>
              <a:rPr lang="en-US" b="1" u="sng" dirty="0" smtClean="0">
                <a:solidFill>
                  <a:schemeClr val="accent6">
                    <a:lumMod val="75000"/>
                  </a:schemeClr>
                </a:solidFill>
              </a:rPr>
              <a:t>Gulf Coastal Plain:</a:t>
            </a:r>
            <a:r>
              <a:rPr lang="en-US" b="1" dirty="0" smtClean="0">
                <a:solidFill>
                  <a:schemeClr val="accent6">
                    <a:lumMod val="75000"/>
                  </a:schemeClr>
                </a:solidFill>
              </a:rPr>
              <a:t> Located from the United States border to the Yucatan Peninsula.  </a:t>
            </a:r>
          </a:p>
          <a:p>
            <a:pPr lvl="2"/>
            <a:r>
              <a:rPr lang="en-US" b="1" dirty="0" smtClean="0">
                <a:solidFill>
                  <a:schemeClr val="accent6">
                    <a:lumMod val="75000"/>
                  </a:schemeClr>
                </a:solidFill>
              </a:rPr>
              <a:t>Both areas are prone to hurricanes</a:t>
            </a:r>
          </a:p>
          <a:p>
            <a:pPr>
              <a:buNone/>
            </a:pPr>
            <a:endParaRPr lang="en-US" dirty="0"/>
          </a:p>
        </p:txBody>
      </p:sp>
      <p:pic>
        <p:nvPicPr>
          <p:cNvPr id="4" name="Picture 8" descr="http://www.worldatlas.com/webimage/countrys/namerica/mxnewzzz.gif"/>
          <p:cNvPicPr>
            <a:picLocks noChangeAspect="1" noChangeArrowheads="1"/>
          </p:cNvPicPr>
          <p:nvPr/>
        </p:nvPicPr>
        <p:blipFill>
          <a:blip r:embed="rId3" cstate="print"/>
          <a:srcRect/>
          <a:stretch>
            <a:fillRect/>
          </a:stretch>
        </p:blipFill>
        <p:spPr bwMode="auto">
          <a:xfrm>
            <a:off x="4800600" y="228600"/>
            <a:ext cx="4038599" cy="260615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Section 1: Chapter Atlas</a:t>
            </a:r>
            <a:br>
              <a:rPr lang="en-US" dirty="0" smtClean="0">
                <a:solidFill>
                  <a:schemeClr val="bg1"/>
                </a:solidFill>
              </a:rPr>
            </a:br>
            <a:r>
              <a:rPr lang="en-US" dirty="0" smtClean="0">
                <a:solidFill>
                  <a:schemeClr val="bg1"/>
                </a:solidFill>
              </a:rPr>
              <a:t>Pages 198 - 205</a:t>
            </a:r>
            <a:endParaRPr lang="en-US" dirty="0"/>
          </a:p>
        </p:txBody>
      </p:sp>
      <p:sp>
        <p:nvSpPr>
          <p:cNvPr id="3" name="Content Placeholder 2"/>
          <p:cNvSpPr>
            <a:spLocks noGrp="1"/>
          </p:cNvSpPr>
          <p:nvPr>
            <p:ph idx="1"/>
          </p:nvPr>
        </p:nvSpPr>
        <p:spPr>
          <a:xfrm>
            <a:off x="0" y="1600200"/>
            <a:ext cx="3810000" cy="4876799"/>
          </a:xfrm>
        </p:spPr>
        <p:txBody>
          <a:bodyPr>
            <a:normAutofit fontScale="92500"/>
          </a:bodyPr>
          <a:lstStyle/>
          <a:p>
            <a:r>
              <a:rPr lang="en-US" b="1" dirty="0" smtClean="0">
                <a:solidFill>
                  <a:schemeClr val="accent6">
                    <a:lumMod val="75000"/>
                  </a:schemeClr>
                </a:solidFill>
              </a:rPr>
              <a:t>Landform Regions of Mexico</a:t>
            </a:r>
          </a:p>
          <a:p>
            <a:pPr lvl="1"/>
            <a:r>
              <a:rPr lang="en-US" b="1" u="sng" dirty="0" smtClean="0">
                <a:solidFill>
                  <a:schemeClr val="accent6">
                    <a:lumMod val="75000"/>
                  </a:schemeClr>
                </a:solidFill>
              </a:rPr>
              <a:t>Yucatan Peninsula:</a:t>
            </a:r>
            <a:r>
              <a:rPr lang="en-US" b="1" dirty="0" smtClean="0">
                <a:solidFill>
                  <a:schemeClr val="accent6">
                    <a:lumMod val="75000"/>
                  </a:schemeClr>
                </a:solidFill>
              </a:rPr>
              <a:t> Located in between the Gulf of Mexico and the Caribbean Sea. This area has many underground caves that sometimes collapse causing sinkholes. </a:t>
            </a:r>
            <a:endParaRPr lang="en-US" dirty="0" smtClean="0"/>
          </a:p>
          <a:p>
            <a:endParaRPr lang="en-US" dirty="0"/>
          </a:p>
        </p:txBody>
      </p:sp>
      <p:pic>
        <p:nvPicPr>
          <p:cNvPr id="2050" name="Picture 2" descr="http://i.livescience.com/images/i/19305/i02/Montezuma-sinkhole1.jpg"/>
          <p:cNvPicPr>
            <a:picLocks noChangeAspect="1" noChangeArrowheads="1"/>
          </p:cNvPicPr>
          <p:nvPr/>
        </p:nvPicPr>
        <p:blipFill>
          <a:blip r:embed="rId3" cstate="print"/>
          <a:srcRect/>
          <a:stretch>
            <a:fillRect/>
          </a:stretch>
        </p:blipFill>
        <p:spPr bwMode="auto">
          <a:xfrm rot="475026">
            <a:off x="5759414" y="4384345"/>
            <a:ext cx="2942663" cy="1954953"/>
          </a:xfrm>
          <a:prstGeom prst="rect">
            <a:avLst/>
          </a:prstGeom>
          <a:noFill/>
        </p:spPr>
      </p:pic>
      <p:sp>
        <p:nvSpPr>
          <p:cNvPr id="2052" name="AutoShape 4" descr="http://a8.sphotos.ak.fbcdn.net/hphotos-ak-ash4/429674_333584983343996_197911436911352_842301_1711622386_n.jpg"/>
          <p:cNvSpPr>
            <a:spLocks noChangeAspect="1" noChangeArrowheads="1"/>
          </p:cNvSpPr>
          <p:nvPr/>
        </p:nvSpPr>
        <p:spPr bwMode="auto">
          <a:xfrm>
            <a:off x="155575" y="-2414588"/>
            <a:ext cx="3848100" cy="5038726"/>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2054" name="Picture 6" descr="http://a8.sphotos.ak.fbcdn.net/hphotos-ak-ash4/429674_333584983343996_197911436911352_842301_1711622386_n.jpg"/>
          <p:cNvPicPr>
            <a:picLocks noChangeAspect="1" noChangeArrowheads="1"/>
          </p:cNvPicPr>
          <p:nvPr/>
        </p:nvPicPr>
        <p:blipFill>
          <a:blip r:embed="rId4" cstate="print"/>
          <a:srcRect/>
          <a:stretch>
            <a:fillRect/>
          </a:stretch>
        </p:blipFill>
        <p:spPr bwMode="auto">
          <a:xfrm rot="21054673">
            <a:off x="3855454" y="4046797"/>
            <a:ext cx="2037755" cy="2667000"/>
          </a:xfrm>
          <a:prstGeom prst="rect">
            <a:avLst/>
          </a:prstGeom>
          <a:noFill/>
        </p:spPr>
      </p:pic>
      <p:pic>
        <p:nvPicPr>
          <p:cNvPr id="2056" name="Picture 8" descr="http://www.worldatlas.com/webimage/countrys/namerica/mxnewzzz.gif"/>
          <p:cNvPicPr>
            <a:picLocks noChangeAspect="1" noChangeArrowheads="1"/>
          </p:cNvPicPr>
          <p:nvPr/>
        </p:nvPicPr>
        <p:blipFill>
          <a:blip r:embed="rId5" cstate="print"/>
          <a:srcRect/>
          <a:stretch>
            <a:fillRect/>
          </a:stretch>
        </p:blipFill>
        <p:spPr bwMode="auto">
          <a:xfrm>
            <a:off x="4648200" y="1447800"/>
            <a:ext cx="3970519" cy="25622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054"/>
                                        </p:tgtEl>
                                        <p:attrNameLst>
                                          <p:attrName>style.visibility</p:attrName>
                                        </p:attrNameLst>
                                      </p:cBhvr>
                                      <p:to>
                                        <p:strVal val="visible"/>
                                      </p:to>
                                    </p:set>
                                    <p:animEffect transition="in" filter="blinds(horizontal)">
                                      <p:cBhvr>
                                        <p:cTn id="15" dur="500"/>
                                        <p:tgtEl>
                                          <p:spTgt spid="2054"/>
                                        </p:tgtEl>
                                      </p:cBhvr>
                                    </p:animEffect>
                                  </p:childTnLst>
                                </p:cTn>
                              </p:par>
                              <p:par>
                                <p:cTn id="16" presetID="3" presetClass="entr" presetSubtype="10" fill="hold" nodeType="withEffect">
                                  <p:stCondLst>
                                    <p:cond delay="0"/>
                                  </p:stCondLst>
                                  <p:childTnLst>
                                    <p:set>
                                      <p:cBhvr>
                                        <p:cTn id="17" dur="1" fill="hold">
                                          <p:stCondLst>
                                            <p:cond delay="0"/>
                                          </p:stCondLst>
                                        </p:cTn>
                                        <p:tgtEl>
                                          <p:spTgt spid="2050"/>
                                        </p:tgtEl>
                                        <p:attrNameLst>
                                          <p:attrName>style.visibility</p:attrName>
                                        </p:attrNameLst>
                                      </p:cBhvr>
                                      <p:to>
                                        <p:strVal val="visible"/>
                                      </p:to>
                                    </p:set>
                                    <p:animEffect transition="in" filter="blinds(horizontal)">
                                      <p:cBhvr>
                                        <p:cTn id="18"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Section 1: Chapter Atlas</a:t>
            </a:r>
            <a:br>
              <a:rPr lang="en-US" dirty="0" smtClean="0">
                <a:solidFill>
                  <a:schemeClr val="bg1"/>
                </a:solidFill>
              </a:rPr>
            </a:br>
            <a:r>
              <a:rPr lang="en-US" dirty="0" smtClean="0">
                <a:solidFill>
                  <a:schemeClr val="bg1"/>
                </a:solidFill>
              </a:rPr>
              <a:t>Pages 198 - 205</a:t>
            </a:r>
            <a:endParaRPr lang="en-US" dirty="0"/>
          </a:p>
        </p:txBody>
      </p:sp>
      <p:sp>
        <p:nvSpPr>
          <p:cNvPr id="3" name="Content Placeholder 2"/>
          <p:cNvSpPr>
            <a:spLocks noGrp="1"/>
          </p:cNvSpPr>
          <p:nvPr>
            <p:ph idx="1"/>
          </p:nvPr>
        </p:nvSpPr>
        <p:spPr/>
        <p:txBody>
          <a:bodyPr/>
          <a:lstStyle/>
          <a:p>
            <a:r>
              <a:rPr lang="en-US" b="1" dirty="0" smtClean="0">
                <a:solidFill>
                  <a:schemeClr val="accent6">
                    <a:lumMod val="75000"/>
                  </a:schemeClr>
                </a:solidFill>
              </a:rPr>
              <a:t>Landform Regions of Mexico</a:t>
            </a:r>
          </a:p>
          <a:p>
            <a:pPr lvl="1"/>
            <a:r>
              <a:rPr lang="en-US" b="1" u="sng" dirty="0" smtClean="0">
                <a:solidFill>
                  <a:schemeClr val="accent6">
                    <a:lumMod val="75000"/>
                  </a:schemeClr>
                </a:solidFill>
              </a:rPr>
              <a:t>Sierra Madre del Sur:</a:t>
            </a:r>
            <a:r>
              <a:rPr lang="en-US" b="1" dirty="0" smtClean="0">
                <a:solidFill>
                  <a:schemeClr val="accent6">
                    <a:lumMod val="75000"/>
                  </a:schemeClr>
                </a:solidFill>
              </a:rPr>
              <a:t> Located in southern Mexico. This area has mountains along the Pacific Ocean and rugged valleys. </a:t>
            </a:r>
            <a:endParaRPr lang="en-US" dirty="0" smtClean="0"/>
          </a:p>
          <a:p>
            <a:endParaRPr lang="en-US" dirty="0"/>
          </a:p>
        </p:txBody>
      </p:sp>
      <p:pic>
        <p:nvPicPr>
          <p:cNvPr id="4" name="Picture 8" descr="http://www.worldatlas.com/webimage/countrys/namerica/mxnewzzz.gif"/>
          <p:cNvPicPr>
            <a:picLocks noChangeAspect="1" noChangeArrowheads="1"/>
          </p:cNvPicPr>
          <p:nvPr/>
        </p:nvPicPr>
        <p:blipFill>
          <a:blip r:embed="rId3" cstate="print"/>
          <a:srcRect/>
          <a:stretch>
            <a:fillRect/>
          </a:stretch>
        </p:blipFill>
        <p:spPr bwMode="auto">
          <a:xfrm>
            <a:off x="533400" y="3733800"/>
            <a:ext cx="4038599" cy="2606159"/>
          </a:xfrm>
          <a:prstGeom prst="rect">
            <a:avLst/>
          </a:prstGeom>
          <a:noFill/>
        </p:spPr>
      </p:pic>
      <p:pic>
        <p:nvPicPr>
          <p:cNvPr id="29698" name="Picture 2" descr="http://mx.kalipedia.com/kalipediamedia/geografia/media/200805/07/geomexico/20080507klpgeogmx_34_Ies_SCO.jpg"/>
          <p:cNvPicPr>
            <a:picLocks noChangeAspect="1" noChangeArrowheads="1"/>
          </p:cNvPicPr>
          <p:nvPr/>
        </p:nvPicPr>
        <p:blipFill>
          <a:blip r:embed="rId4" cstate="print"/>
          <a:srcRect/>
          <a:stretch>
            <a:fillRect/>
          </a:stretch>
        </p:blipFill>
        <p:spPr bwMode="auto">
          <a:xfrm>
            <a:off x="4800600" y="3886200"/>
            <a:ext cx="4059661" cy="235533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9698"/>
                                        </p:tgtEl>
                                        <p:attrNameLst>
                                          <p:attrName>style.visibility</p:attrName>
                                        </p:attrNameLst>
                                      </p:cBhvr>
                                      <p:to>
                                        <p:strVal val="visible"/>
                                      </p:to>
                                    </p:set>
                                    <p:animEffect transition="in" filter="blinds(horizontal)">
                                      <p:cBhvr>
                                        <p:cTn id="15"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Section 1: Chapter Atlas</a:t>
            </a:r>
            <a:br>
              <a:rPr lang="en-US" dirty="0" smtClean="0">
                <a:solidFill>
                  <a:schemeClr val="bg1"/>
                </a:solidFill>
              </a:rPr>
            </a:br>
            <a:r>
              <a:rPr lang="en-US" dirty="0" smtClean="0">
                <a:solidFill>
                  <a:schemeClr val="bg1"/>
                </a:solidFill>
              </a:rPr>
              <a:t>Pages 198 - 205</a:t>
            </a:r>
            <a:endParaRPr lang="en-US" dirty="0"/>
          </a:p>
        </p:txBody>
      </p:sp>
      <p:sp>
        <p:nvSpPr>
          <p:cNvPr id="3" name="Content Placeholder 2"/>
          <p:cNvSpPr>
            <a:spLocks noGrp="1"/>
          </p:cNvSpPr>
          <p:nvPr>
            <p:ph idx="1"/>
          </p:nvPr>
        </p:nvSpPr>
        <p:spPr/>
        <p:txBody>
          <a:bodyPr/>
          <a:lstStyle/>
          <a:p>
            <a:r>
              <a:rPr lang="en-US" b="1" dirty="0" smtClean="0">
                <a:solidFill>
                  <a:schemeClr val="accent6">
                    <a:lumMod val="75000"/>
                  </a:schemeClr>
                </a:solidFill>
              </a:rPr>
              <a:t>Landform Regions of Mexico</a:t>
            </a:r>
          </a:p>
          <a:p>
            <a:pPr lvl="1"/>
            <a:r>
              <a:rPr lang="en-US" b="1" u="sng" dirty="0" smtClean="0">
                <a:solidFill>
                  <a:schemeClr val="accent6">
                    <a:lumMod val="75000"/>
                  </a:schemeClr>
                </a:solidFill>
              </a:rPr>
              <a:t>Baja California:</a:t>
            </a:r>
            <a:r>
              <a:rPr lang="en-US" b="1" dirty="0" smtClean="0">
                <a:solidFill>
                  <a:schemeClr val="accent6">
                    <a:lumMod val="75000"/>
                  </a:schemeClr>
                </a:solidFill>
              </a:rPr>
              <a:t> Located south of the United States and west of mainland Mexico. This area has a rugged coast along the Pacific. Though dry this area has some potential for agriculture. </a:t>
            </a:r>
            <a:endParaRPr lang="en-US" dirty="0" smtClean="0"/>
          </a:p>
          <a:p>
            <a:endParaRPr lang="en-US" dirty="0"/>
          </a:p>
        </p:txBody>
      </p:sp>
      <p:pic>
        <p:nvPicPr>
          <p:cNvPr id="4" name="Picture 8" descr="http://www.worldatlas.com/webimage/countrys/namerica/mxnewzzz.gif"/>
          <p:cNvPicPr>
            <a:picLocks noChangeAspect="1" noChangeArrowheads="1"/>
          </p:cNvPicPr>
          <p:nvPr/>
        </p:nvPicPr>
        <p:blipFill>
          <a:blip r:embed="rId3" cstate="print"/>
          <a:srcRect/>
          <a:stretch>
            <a:fillRect/>
          </a:stretch>
        </p:blipFill>
        <p:spPr bwMode="auto">
          <a:xfrm>
            <a:off x="457200" y="4038600"/>
            <a:ext cx="4038599" cy="2606159"/>
          </a:xfrm>
          <a:prstGeom prst="rect">
            <a:avLst/>
          </a:prstGeom>
          <a:noFill/>
        </p:spPr>
      </p:pic>
      <p:pic>
        <p:nvPicPr>
          <p:cNvPr id="27650" name="Picture 2" descr="http://www.escapefromamerica.com/wp-content/uploads/2010/08/baja123.jpg"/>
          <p:cNvPicPr>
            <a:picLocks noChangeAspect="1" noChangeArrowheads="1"/>
          </p:cNvPicPr>
          <p:nvPr/>
        </p:nvPicPr>
        <p:blipFill>
          <a:blip r:embed="rId4" cstate="print"/>
          <a:srcRect/>
          <a:stretch>
            <a:fillRect/>
          </a:stretch>
        </p:blipFill>
        <p:spPr bwMode="auto">
          <a:xfrm>
            <a:off x="5181600" y="3962400"/>
            <a:ext cx="3230562" cy="2667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7650"/>
                                        </p:tgtEl>
                                        <p:attrNameLst>
                                          <p:attrName>style.visibility</p:attrName>
                                        </p:attrNameLst>
                                      </p:cBhvr>
                                      <p:to>
                                        <p:strVal val="visible"/>
                                      </p:to>
                                    </p:set>
                                    <p:animEffect transition="in" filter="blinds(horizontal)">
                                      <p:cBhvr>
                                        <p:cTn id="15"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454</TotalTime>
  <Words>1630</Words>
  <Application>Microsoft Office PowerPoint</Application>
  <PresentationFormat>On-screen Show (4:3)</PresentationFormat>
  <Paragraphs>148</Paragraphs>
  <Slides>28</Slides>
  <Notes>17</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MEXICO</vt:lpstr>
      <vt:lpstr>VOCABULARY</vt:lpstr>
      <vt:lpstr>Section 1: Chapter Atlas Pages 198 - 205</vt:lpstr>
      <vt:lpstr>Section 1: Chapter Atlas Pages 198 - 205</vt:lpstr>
      <vt:lpstr>Section 1: Chapter Atlas Pages 198 - 205</vt:lpstr>
      <vt:lpstr>Section 1: Chapter Atlas Pages 198 - 205</vt:lpstr>
      <vt:lpstr>Section 1: Chapter Atlas Pages 198 - 205</vt:lpstr>
      <vt:lpstr>Section 1: Chapter Atlas Pages 198 - 205</vt:lpstr>
      <vt:lpstr>Section 1: Chapter Atlas Pages 198 - 205</vt:lpstr>
      <vt:lpstr>Section 1: Chapter Atlas Pages 198 - 205</vt:lpstr>
      <vt:lpstr>Section 1: Chapter Atlas Pages 198 - 205</vt:lpstr>
      <vt:lpstr>Section 1: Chapter Atlas Pages 198 - 205</vt:lpstr>
      <vt:lpstr>Section 1: Chapter Atlas Pages 198 - 205</vt:lpstr>
      <vt:lpstr>Section 1: Chapter Atlas Pages 198 - 205</vt:lpstr>
      <vt:lpstr>Section 1: Chapter Atlas Pages 198 - 205</vt:lpstr>
      <vt:lpstr>Section 1: Chapter Atlas Pages 198 - 205</vt:lpstr>
      <vt:lpstr>Section 1: Chapter Atlas Pages 198 - 205</vt:lpstr>
      <vt:lpstr>Section 2: Mexico Today Pages 212 - 219</vt:lpstr>
      <vt:lpstr>Section 2: Mexico Today Pages 212 - 219</vt:lpstr>
      <vt:lpstr>Section 2: Mexico Today Pages 212 - 219</vt:lpstr>
      <vt:lpstr>Section 2: Mexico Today Pages 212 - 219</vt:lpstr>
      <vt:lpstr>Section 2: Mexico Today Pages 212 - 219</vt:lpstr>
      <vt:lpstr>Section 2: Mexico Today Pages 212 - 219</vt:lpstr>
      <vt:lpstr>Section 2: Mexico Today Pages 212 - 219</vt:lpstr>
      <vt:lpstr>Section 2: Mexico Today Pages 212 - 219</vt:lpstr>
      <vt:lpstr>Section 2: Mexico Today Pages 212 - 219</vt:lpstr>
      <vt:lpstr>Section 2: Mexico Today Pages 212 - 219</vt:lpstr>
      <vt:lpstr>Section 2: Mexico Today Pages 212 - 219</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MEXICO</dc:title>
  <dc:creator>Litman Family</dc:creator>
  <cp:lastModifiedBy>wolfa</cp:lastModifiedBy>
  <cp:revision>17</cp:revision>
  <dcterms:created xsi:type="dcterms:W3CDTF">2012-09-20T21:52:13Z</dcterms:created>
  <dcterms:modified xsi:type="dcterms:W3CDTF">2013-10-01T14:19:38Z</dcterms:modified>
</cp:coreProperties>
</file>